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7" r:id="rId2"/>
  </p:sldIdLst>
  <p:sldSz cx="23402925" cy="32404050"/>
  <p:notesSz cx="6715125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48490" indent="307358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00115" indent="611577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53309" indent="915797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04934" indent="1221586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58128" algn="l" defTabSz="903252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09756" algn="l" defTabSz="903252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61381" algn="l" defTabSz="903252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13006" algn="l" defTabSz="903252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761">
          <p15:clr>
            <a:srgbClr val="A4A3A4"/>
          </p15:clr>
        </p15:guide>
        <p15:guide id="2" orient="horz" pos="19881">
          <p15:clr>
            <a:srgbClr val="A4A3A4"/>
          </p15:clr>
        </p15:guide>
        <p15:guide id="3" orient="horz" pos="2114">
          <p15:clr>
            <a:srgbClr val="A4A3A4"/>
          </p15:clr>
        </p15:guide>
        <p15:guide id="4" pos="737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398D"/>
    <a:srgbClr val="4D4D4D"/>
    <a:srgbClr val="FF9966"/>
    <a:srgbClr val="FFFF99"/>
    <a:srgbClr val="FFCA21"/>
    <a:srgbClr val="D09E00"/>
    <a:srgbClr val="BC8F00"/>
    <a:srgbClr val="2B7BC3"/>
    <a:srgbClr val="B03E9A"/>
    <a:srgbClr val="1BD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>
        <p:scale>
          <a:sx n="32" d="100"/>
          <a:sy n="32" d="100"/>
        </p:scale>
        <p:origin x="1470" y="-846"/>
      </p:cViewPr>
      <p:guideLst>
        <p:guide orient="horz" pos="4761"/>
        <p:guide orient="horz" pos="19881"/>
        <p:guide orient="horz" pos="2114"/>
        <p:guide pos="73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15T18:38:15.316" idx="1">
    <p:pos x="14689" y="-2712"/>
    <p:text/>
    <p:extLst>
      <p:ext uri="{C676402C-5697-4E1C-873F-D02D1690AC5C}">
        <p15:threadingInfo xmlns:p15="http://schemas.microsoft.com/office/powerpoint/2012/main" timeZoneBias="-21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8200" y="692150"/>
            <a:ext cx="25003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1E381-EB66-4F8C-881D-0F9D43744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76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484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0011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53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0493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57889" algn="l" defTabSz="9031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09466" algn="l" defTabSz="9031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1044" algn="l" defTabSz="9031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12622" algn="l" defTabSz="9031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8200" y="692150"/>
            <a:ext cx="2500313" cy="3465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F1E381-EB66-4F8C-881D-0F9D43744F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8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5220" y="10066265"/>
            <a:ext cx="19892486" cy="6945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439" y="18362295"/>
            <a:ext cx="16382048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94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88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82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76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970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56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15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752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425428" y="6128275"/>
            <a:ext cx="13476998" cy="1306438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4438" y="6128275"/>
            <a:ext cx="40040941" cy="1306438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70" y="20822605"/>
            <a:ext cx="19892486" cy="6435804"/>
          </a:xfrm>
        </p:spPr>
        <p:txBody>
          <a:bodyPr anchor="t"/>
          <a:lstStyle>
            <a:lvl1pPr algn="r">
              <a:defRPr sz="1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670" y="13734221"/>
            <a:ext cx="19892486" cy="7088384"/>
          </a:xfrm>
        </p:spPr>
        <p:txBody>
          <a:bodyPr anchor="b"/>
          <a:lstStyle>
            <a:lvl1pPr marL="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1pPr>
            <a:lvl2pPr marL="159406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2pPr>
            <a:lvl3pPr marL="3188119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3pPr>
            <a:lvl4pPr marL="4782179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4pPr>
            <a:lvl5pPr marL="6376235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5pPr>
            <a:lvl6pPr marL="7970291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6pPr>
            <a:lvl7pPr marL="956435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7pPr>
            <a:lvl8pPr marL="1115841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8pPr>
            <a:lvl9pPr marL="12752469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4445" y="35726968"/>
            <a:ext cx="26758969" cy="101045127"/>
          </a:xfrm>
        </p:spPr>
        <p:txBody>
          <a:bodyPr/>
          <a:lstStyle>
            <a:lvl1pPr>
              <a:defRPr sz="9800"/>
            </a:lvl1pPr>
            <a:lvl2pPr>
              <a:defRPr sz="8400"/>
            </a:lvl2pPr>
            <a:lvl3pPr>
              <a:defRPr sz="70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143463" y="35726968"/>
            <a:ext cx="26758969" cy="101045127"/>
          </a:xfrm>
        </p:spPr>
        <p:txBody>
          <a:bodyPr/>
          <a:lstStyle>
            <a:lvl1pPr>
              <a:defRPr sz="9800"/>
            </a:lvl1pPr>
            <a:lvl2pPr>
              <a:defRPr sz="8400"/>
            </a:lvl2pPr>
            <a:lvl3pPr>
              <a:defRPr sz="70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6" y="1297665"/>
            <a:ext cx="21062633" cy="54006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6" y="7253409"/>
            <a:ext cx="10340356" cy="3022875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594060" indent="0">
              <a:buNone/>
              <a:defRPr sz="7000" b="1"/>
            </a:lvl2pPr>
            <a:lvl3pPr marL="3188119" indent="0">
              <a:buNone/>
              <a:defRPr sz="6300" b="1"/>
            </a:lvl3pPr>
            <a:lvl4pPr marL="4782179" indent="0">
              <a:buNone/>
              <a:defRPr sz="5600" b="1"/>
            </a:lvl4pPr>
            <a:lvl5pPr marL="6376235" indent="0">
              <a:buNone/>
              <a:defRPr sz="5600" b="1"/>
            </a:lvl5pPr>
            <a:lvl6pPr marL="7970291" indent="0">
              <a:buNone/>
              <a:defRPr sz="5600" b="1"/>
            </a:lvl6pPr>
            <a:lvl7pPr marL="9564350" indent="0">
              <a:buNone/>
              <a:defRPr sz="5600" b="1"/>
            </a:lvl7pPr>
            <a:lvl8pPr marL="11158410" indent="0">
              <a:buNone/>
              <a:defRPr sz="5600" b="1"/>
            </a:lvl8pPr>
            <a:lvl9pPr marL="12752469" indent="0">
              <a:buNone/>
              <a:defRPr sz="5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146" y="10276284"/>
            <a:ext cx="10340356" cy="18669836"/>
          </a:xfrm>
        </p:spPr>
        <p:txBody>
          <a:bodyPr/>
          <a:lstStyle>
            <a:lvl1pPr>
              <a:defRPr sz="8400"/>
            </a:lvl1pPr>
            <a:lvl2pPr>
              <a:defRPr sz="7000"/>
            </a:lvl2pPr>
            <a:lvl3pPr>
              <a:defRPr sz="63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8362" y="7253409"/>
            <a:ext cx="10344418" cy="3022875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594060" indent="0">
              <a:buNone/>
              <a:defRPr sz="7000" b="1"/>
            </a:lvl2pPr>
            <a:lvl3pPr marL="3188119" indent="0">
              <a:buNone/>
              <a:defRPr sz="6300" b="1"/>
            </a:lvl3pPr>
            <a:lvl4pPr marL="4782179" indent="0">
              <a:buNone/>
              <a:defRPr sz="5600" b="1"/>
            </a:lvl4pPr>
            <a:lvl5pPr marL="6376235" indent="0">
              <a:buNone/>
              <a:defRPr sz="5600" b="1"/>
            </a:lvl5pPr>
            <a:lvl6pPr marL="7970291" indent="0">
              <a:buNone/>
              <a:defRPr sz="5600" b="1"/>
            </a:lvl6pPr>
            <a:lvl7pPr marL="9564350" indent="0">
              <a:buNone/>
              <a:defRPr sz="5600" b="1"/>
            </a:lvl7pPr>
            <a:lvl8pPr marL="11158410" indent="0">
              <a:buNone/>
              <a:defRPr sz="5600" b="1"/>
            </a:lvl8pPr>
            <a:lvl9pPr marL="12752469" indent="0">
              <a:buNone/>
              <a:defRPr sz="5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8362" y="10276284"/>
            <a:ext cx="10344418" cy="18669836"/>
          </a:xfrm>
        </p:spPr>
        <p:txBody>
          <a:bodyPr/>
          <a:lstStyle>
            <a:lvl1pPr>
              <a:defRPr sz="8400"/>
            </a:lvl1pPr>
            <a:lvl2pPr>
              <a:defRPr sz="7000"/>
            </a:lvl2pPr>
            <a:lvl3pPr>
              <a:defRPr sz="63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53" y="1290161"/>
            <a:ext cx="7699401" cy="5490686"/>
          </a:xfrm>
        </p:spPr>
        <p:txBody>
          <a:bodyPr anchor="b"/>
          <a:lstStyle>
            <a:lvl1pPr algn="r">
              <a:defRPr sz="7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9894" y="1290173"/>
            <a:ext cx="13082885" cy="27655959"/>
          </a:xfrm>
        </p:spPr>
        <p:txBody>
          <a:bodyPr/>
          <a:lstStyle>
            <a:lvl1pPr>
              <a:defRPr sz="11200"/>
            </a:lvl1pPr>
            <a:lvl2pPr>
              <a:defRPr sz="9800"/>
            </a:lvl2pPr>
            <a:lvl3pPr>
              <a:defRPr sz="84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53" y="6780859"/>
            <a:ext cx="7699401" cy="22165273"/>
          </a:xfrm>
        </p:spPr>
        <p:txBody>
          <a:bodyPr/>
          <a:lstStyle>
            <a:lvl1pPr marL="0" indent="0">
              <a:buNone/>
              <a:defRPr sz="4900"/>
            </a:lvl1pPr>
            <a:lvl2pPr marL="1594060" indent="0">
              <a:buNone/>
              <a:defRPr sz="4200"/>
            </a:lvl2pPr>
            <a:lvl3pPr marL="3188119" indent="0">
              <a:buNone/>
              <a:defRPr sz="3500"/>
            </a:lvl3pPr>
            <a:lvl4pPr marL="4782179" indent="0">
              <a:buNone/>
              <a:defRPr sz="3100"/>
            </a:lvl4pPr>
            <a:lvl5pPr marL="6376235" indent="0">
              <a:buNone/>
              <a:defRPr sz="3100"/>
            </a:lvl5pPr>
            <a:lvl6pPr marL="7970291" indent="0">
              <a:buNone/>
              <a:defRPr sz="3100"/>
            </a:lvl6pPr>
            <a:lvl7pPr marL="9564350" indent="0">
              <a:buNone/>
              <a:defRPr sz="3100"/>
            </a:lvl7pPr>
            <a:lvl8pPr marL="11158410" indent="0">
              <a:buNone/>
              <a:defRPr sz="3100"/>
            </a:lvl8pPr>
            <a:lvl9pPr marL="12752469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7" y="22682835"/>
            <a:ext cx="14041755" cy="2677837"/>
          </a:xfrm>
        </p:spPr>
        <p:txBody>
          <a:bodyPr anchor="b"/>
          <a:lstStyle>
            <a:lvl1pPr algn="r">
              <a:defRPr sz="7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7137" y="2895362"/>
            <a:ext cx="14041755" cy="19442430"/>
          </a:xfrm>
        </p:spPr>
        <p:txBody>
          <a:bodyPr/>
          <a:lstStyle>
            <a:lvl1pPr marL="0" indent="0">
              <a:buNone/>
              <a:defRPr sz="11200"/>
            </a:lvl1pPr>
            <a:lvl2pPr marL="1594060" indent="0">
              <a:buNone/>
              <a:defRPr sz="9800"/>
            </a:lvl2pPr>
            <a:lvl3pPr marL="3188119" indent="0">
              <a:buNone/>
              <a:defRPr sz="8400"/>
            </a:lvl3pPr>
            <a:lvl4pPr marL="4782179" indent="0">
              <a:buNone/>
              <a:defRPr sz="7000"/>
            </a:lvl4pPr>
            <a:lvl5pPr marL="6376235" indent="0">
              <a:buNone/>
              <a:defRPr sz="7000"/>
            </a:lvl5pPr>
            <a:lvl6pPr marL="7970291" indent="0">
              <a:buNone/>
              <a:defRPr sz="7000"/>
            </a:lvl6pPr>
            <a:lvl7pPr marL="9564350" indent="0">
              <a:buNone/>
              <a:defRPr sz="7000"/>
            </a:lvl7pPr>
            <a:lvl8pPr marL="11158410" indent="0">
              <a:buNone/>
              <a:defRPr sz="7000"/>
            </a:lvl8pPr>
            <a:lvl9pPr marL="12752469" indent="0">
              <a:buNone/>
              <a:defRPr sz="7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7" y="25360672"/>
            <a:ext cx="14041755" cy="3802973"/>
          </a:xfrm>
        </p:spPr>
        <p:txBody>
          <a:bodyPr/>
          <a:lstStyle>
            <a:lvl1pPr marL="0" indent="0">
              <a:buNone/>
              <a:defRPr sz="4900"/>
            </a:lvl1pPr>
            <a:lvl2pPr marL="1594060" indent="0">
              <a:buNone/>
              <a:defRPr sz="4200"/>
            </a:lvl2pPr>
            <a:lvl3pPr marL="3188119" indent="0">
              <a:buNone/>
              <a:defRPr sz="3500"/>
            </a:lvl3pPr>
            <a:lvl4pPr marL="4782179" indent="0">
              <a:buNone/>
              <a:defRPr sz="3100"/>
            </a:lvl4pPr>
            <a:lvl5pPr marL="6376235" indent="0">
              <a:buNone/>
              <a:defRPr sz="3100"/>
            </a:lvl5pPr>
            <a:lvl6pPr marL="7970291" indent="0">
              <a:buNone/>
              <a:defRPr sz="3100"/>
            </a:lvl6pPr>
            <a:lvl7pPr marL="9564350" indent="0">
              <a:buNone/>
              <a:defRPr sz="3100"/>
            </a:lvl7pPr>
            <a:lvl8pPr marL="11158410" indent="0">
              <a:buNone/>
              <a:defRPr sz="3100"/>
            </a:lvl8pPr>
            <a:lvl9pPr marL="12752469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0146" y="1297665"/>
            <a:ext cx="21062633" cy="5400675"/>
          </a:xfrm>
          <a:prstGeom prst="rect">
            <a:avLst/>
          </a:prstGeom>
        </p:spPr>
        <p:txBody>
          <a:bodyPr vert="horz" lIns="318813" tIns="159407" rIns="318813" bIns="159407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6" y="7560957"/>
            <a:ext cx="21062633" cy="21385175"/>
          </a:xfrm>
          <a:prstGeom prst="rect">
            <a:avLst/>
          </a:prstGeom>
        </p:spPr>
        <p:txBody>
          <a:bodyPr vert="horz" lIns="318813" tIns="159407" rIns="318813" bIns="159407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72096" y="30033765"/>
            <a:ext cx="5460683" cy="1725216"/>
          </a:xfrm>
          <a:prstGeom prst="rect">
            <a:avLst/>
          </a:prstGeom>
        </p:spPr>
        <p:txBody>
          <a:bodyPr vert="horz" lIns="318813" tIns="159407" rIns="318813" bIns="159407" rtlCol="1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12/23/2020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6000" y="30033765"/>
            <a:ext cx="7410926" cy="1725216"/>
          </a:xfrm>
          <a:prstGeom prst="rect">
            <a:avLst/>
          </a:prstGeom>
        </p:spPr>
        <p:txBody>
          <a:bodyPr vert="horz" lIns="318813" tIns="159407" rIns="318813" bIns="159407" rtlCol="1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146" y="30033765"/>
            <a:ext cx="5460683" cy="1725216"/>
          </a:xfrm>
          <a:prstGeom prst="rect">
            <a:avLst/>
          </a:prstGeom>
        </p:spPr>
        <p:txBody>
          <a:bodyPr vert="horz" lIns="318813" tIns="159407" rIns="318813" bIns="159407" rtlCol="1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7" name="Object 1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25" y="31908750"/>
            <a:ext cx="480695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3188119" rtl="1" eaLnBrk="1" latinLnBrk="0" hangingPunct="1">
        <a:spcBef>
          <a:spcPct val="0"/>
        </a:spcBef>
        <a:buNone/>
        <a:defRPr sz="1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95543" indent="-1195543" algn="r" defTabSz="3188119" rtl="1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590348" indent="-996288" algn="r" defTabSz="3188119" rtl="1" eaLnBrk="1" latinLnBrk="0" hangingPunct="1">
        <a:spcBef>
          <a:spcPct val="20000"/>
        </a:spcBef>
        <a:buFont typeface="Arial" pitchFamily="34" charset="0"/>
        <a:buChar char="–"/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3985145" indent="-797030" algn="r" defTabSz="3188119" rtl="1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5579205" indent="-797030" algn="r" defTabSz="3188119" rtl="1" eaLnBrk="1" latinLnBrk="0" hangingPunct="1">
        <a:spcBef>
          <a:spcPct val="20000"/>
        </a:spcBef>
        <a:buFont typeface="Arial" pitchFamily="34" charset="0"/>
        <a:buChar char="–"/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173264" indent="-797030" algn="r" defTabSz="3188119" rtl="1" eaLnBrk="1" latinLnBrk="0" hangingPunct="1">
        <a:spcBef>
          <a:spcPct val="20000"/>
        </a:spcBef>
        <a:buFont typeface="Arial" pitchFamily="34" charset="0"/>
        <a:buChar char="»"/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767324" indent="-797030" algn="r" defTabSz="3188119" rtl="1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361383" indent="-797030" algn="r" defTabSz="3188119" rtl="1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1955439" indent="-797030" algn="r" defTabSz="3188119" rtl="1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3549496" indent="-797030" algn="r" defTabSz="3188119" rtl="1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3188119" rtl="1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060" algn="r" defTabSz="3188119" rtl="1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188119" algn="r" defTabSz="3188119" rtl="1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782179" algn="r" defTabSz="3188119" rtl="1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376235" algn="r" defTabSz="3188119" rtl="1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70291" algn="r" defTabSz="3188119" rtl="1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564350" algn="r" defTabSz="3188119" rtl="1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158410" algn="r" defTabSz="3188119" rtl="1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752469" algn="r" defTabSz="3188119" rtl="1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comments" Target="../comments/comment1.xml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jp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2"/>
          <p:cNvGrpSpPr>
            <a:grpSpLocks/>
          </p:cNvGrpSpPr>
          <p:nvPr/>
        </p:nvGrpSpPr>
        <p:grpSpPr bwMode="auto">
          <a:xfrm>
            <a:off x="16590549" y="8827053"/>
            <a:ext cx="6098117" cy="1512860"/>
            <a:chOff x="1381264" y="5121228"/>
            <a:chExt cx="12917488" cy="386006"/>
          </a:xfrm>
          <a:blipFill>
            <a:blip r:embed="rId3"/>
            <a:stretch>
              <a:fillRect/>
            </a:stretch>
          </a:blipFill>
        </p:grpSpPr>
        <p:sp>
          <p:nvSpPr>
            <p:cNvPr id="11" name="Rounded Rectangle 10"/>
            <p:cNvSpPr/>
            <p:nvPr/>
          </p:nvSpPr>
          <p:spPr bwMode="auto">
            <a:xfrm>
              <a:off x="1381264" y="5194307"/>
              <a:ext cx="12917488" cy="312927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5790296">
                <a:defRPr/>
              </a:pPr>
              <a:endParaRPr lang="en-US" sz="11500" dirty="0">
                <a:cs typeface="+mn-cs"/>
              </a:endParaRPr>
            </a:p>
          </p:txBody>
        </p:sp>
        <p:sp>
          <p:nvSpPr>
            <p:cNvPr id="2093" name="Rounded Rectangle 77"/>
            <p:cNvSpPr>
              <a:spLocks noChangeArrowheads="1"/>
            </p:cNvSpPr>
            <p:nvPr/>
          </p:nvSpPr>
          <p:spPr bwMode="auto">
            <a:xfrm rot="18900000">
              <a:off x="12929760" y="5121228"/>
              <a:ext cx="1263013" cy="359508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5789591"/>
              <a:endParaRPr lang="en-US" sz="11500" dirty="0"/>
            </a:p>
          </p:txBody>
        </p:sp>
      </p:grpSp>
      <p:sp>
        <p:nvSpPr>
          <p:cNvPr id="2065" name="TextBox 60"/>
          <p:cNvSpPr txBox="1">
            <a:spLocks noChangeArrowheads="1"/>
          </p:cNvSpPr>
          <p:nvPr/>
        </p:nvSpPr>
        <p:spPr bwMode="auto">
          <a:xfrm>
            <a:off x="2626070" y="2763128"/>
            <a:ext cx="18134716" cy="166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307" tIns="45154" rIns="90307" bIns="45154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endParaRPr lang="fa-IR" sz="4800" b="1" dirty="0" smtClean="0">
              <a:latin typeface="Calibri" panose="020F0502020204030204" pitchFamily="34" charset="0"/>
              <a:ea typeface="Calibri" panose="020F0502020204030204" pitchFamily="34" charset="0"/>
              <a:cs typeface="IranNastaliq" panose="02000503000000020003" pitchFamily="2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تجربیات  موفق ایمنی  و  بهداشت حرفه ای  در بیمارستان ها  و  مراکز بهداشتی-درمانی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2067" name="Text Box 220"/>
          <p:cNvSpPr txBox="1">
            <a:spLocks noChangeArrowheads="1"/>
          </p:cNvSpPr>
          <p:nvPr/>
        </p:nvSpPr>
        <p:spPr bwMode="auto">
          <a:xfrm>
            <a:off x="17239832" y="9307307"/>
            <a:ext cx="4799552" cy="82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395" tIns="75697" rIns="151395" bIns="75697">
            <a:spAutoFit/>
          </a:bodyPr>
          <a:lstStyle/>
          <a:p>
            <a:pPr algn="ctr" defTabSz="3454623" rtl="1">
              <a:spcBef>
                <a:spcPct val="50000"/>
              </a:spcBef>
            </a:pPr>
            <a:r>
              <a:rPr lang="fa-IR" sz="44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عنوان </a:t>
            </a:r>
            <a:r>
              <a:rPr lang="fa-IR" sz="44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تجربه یا طرح </a:t>
            </a:r>
            <a:endParaRPr lang="en-US" sz="4400" b="1" dirty="0">
              <a:cs typeface="B Titr" panose="00000700000000000000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66748" y="10871778"/>
            <a:ext cx="11474832" cy="6046666"/>
          </a:xfrm>
          <a:prstGeom prst="rect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3000">
                <a:cs typeface="B Nazanin" panose="00000400000000000000" pitchFamily="2" charset="-78"/>
              </a:defRPr>
            </a:lvl1pPr>
          </a:lstStyle>
          <a:p>
            <a:pPr algn="r"/>
            <a:r>
              <a:rPr lang="fa-IR" dirty="0"/>
              <a:t> راه حل و اقدامات صورت گرفته در راستای حل مشکل  به همراه عکس در حداکثر 5 سطر توضیح دهید.</a:t>
            </a:r>
          </a:p>
          <a:p>
            <a:pPr algn="r"/>
            <a:r>
              <a:rPr lang="fa-IR" sz="2400" dirty="0"/>
              <a:t>مثال :طراحی و نصب سیستم تهویه موضعی با مشخصات زیر:</a:t>
            </a:r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5414946" y="8507359"/>
            <a:ext cx="6116726" cy="1790010"/>
            <a:chOff x="1349375" y="5153292"/>
            <a:chExt cx="12918782" cy="531546"/>
          </a:xfrm>
          <a:blipFill>
            <a:blip r:embed="rId3"/>
            <a:stretch>
              <a:fillRect/>
            </a:stretch>
          </a:blipFill>
        </p:grpSpPr>
        <p:sp>
          <p:nvSpPr>
            <p:cNvPr id="42" name="Rounded Rectangle 41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5790296">
                <a:defRPr/>
              </a:pPr>
              <a:endParaRPr lang="en-US" sz="11500" dirty="0">
                <a:cs typeface="+mn-cs"/>
              </a:endParaRPr>
            </a:p>
          </p:txBody>
        </p:sp>
        <p:sp>
          <p:nvSpPr>
            <p:cNvPr id="44" name="Rounded Rectangle 77"/>
            <p:cNvSpPr>
              <a:spLocks noChangeArrowheads="1"/>
            </p:cNvSpPr>
            <p:nvPr/>
          </p:nvSpPr>
          <p:spPr bwMode="auto">
            <a:xfrm rot="18900000">
              <a:off x="13005145" y="5153292"/>
              <a:ext cx="1263012" cy="359508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5789591"/>
              <a:endParaRPr lang="en-US" sz="11500" dirty="0"/>
            </a:p>
          </p:txBody>
        </p:sp>
      </p:grpSp>
      <p:sp>
        <p:nvSpPr>
          <p:cNvPr id="53" name="Text Box 103"/>
          <p:cNvSpPr txBox="1">
            <a:spLocks noChangeArrowheads="1"/>
          </p:cNvSpPr>
          <p:nvPr/>
        </p:nvSpPr>
        <p:spPr bwMode="auto">
          <a:xfrm>
            <a:off x="5844979" y="9188369"/>
            <a:ext cx="5368023" cy="94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395" tIns="75697" rIns="151395" bIns="75697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a-IR" sz="4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شرح راه </a:t>
            </a:r>
            <a:r>
              <a:rPr lang="fa-IR" sz="48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حل واقدام ها</a:t>
            </a:r>
            <a:endParaRPr lang="fa-IR" sz="48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grpSp>
        <p:nvGrpSpPr>
          <p:cNvPr id="56" name="Group 2"/>
          <p:cNvGrpSpPr>
            <a:grpSpLocks/>
          </p:cNvGrpSpPr>
          <p:nvPr/>
        </p:nvGrpSpPr>
        <p:grpSpPr bwMode="auto">
          <a:xfrm>
            <a:off x="4895290" y="17038650"/>
            <a:ext cx="6305036" cy="1949827"/>
            <a:chOff x="1349375" y="5153292"/>
            <a:chExt cx="12918782" cy="531546"/>
          </a:xfrm>
          <a:blipFill>
            <a:blip r:embed="rId3"/>
            <a:stretch>
              <a:fillRect/>
            </a:stretch>
          </a:blipFill>
        </p:grpSpPr>
        <p:sp>
          <p:nvSpPr>
            <p:cNvPr id="59" name="Rounded Rectangle 58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5790296">
                <a:defRPr/>
              </a:pPr>
              <a:endParaRPr lang="en-US" sz="11500" dirty="0">
                <a:cs typeface="+mn-cs"/>
              </a:endParaRPr>
            </a:p>
          </p:txBody>
        </p:sp>
        <p:sp>
          <p:nvSpPr>
            <p:cNvPr id="60" name="Rounded Rectangle 77"/>
            <p:cNvSpPr>
              <a:spLocks noChangeArrowheads="1"/>
            </p:cNvSpPr>
            <p:nvPr/>
          </p:nvSpPr>
          <p:spPr bwMode="auto">
            <a:xfrm rot="18900000">
              <a:off x="13005145" y="5153292"/>
              <a:ext cx="1263012" cy="359508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5789591"/>
              <a:endParaRPr lang="en-US" sz="11500" dirty="0"/>
            </a:p>
          </p:txBody>
        </p:sp>
      </p:grpSp>
      <p:sp>
        <p:nvSpPr>
          <p:cNvPr id="2073" name="Text Box 183"/>
          <p:cNvSpPr txBox="1">
            <a:spLocks noChangeArrowheads="1"/>
          </p:cNvSpPr>
          <p:nvPr/>
        </p:nvSpPr>
        <p:spPr bwMode="auto">
          <a:xfrm>
            <a:off x="5526286" y="17722691"/>
            <a:ext cx="4520479" cy="94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395" tIns="75697" rIns="151395" bIns="75697">
            <a:spAutoFit/>
          </a:bodyPr>
          <a:lstStyle/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fa-IR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نتیجه کسب شده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grpSp>
        <p:nvGrpSpPr>
          <p:cNvPr id="65" name="Group 2"/>
          <p:cNvGrpSpPr>
            <a:grpSpLocks/>
          </p:cNvGrpSpPr>
          <p:nvPr/>
        </p:nvGrpSpPr>
        <p:grpSpPr bwMode="auto">
          <a:xfrm>
            <a:off x="16180621" y="14198316"/>
            <a:ext cx="6658951" cy="1865898"/>
            <a:chOff x="1349375" y="5153292"/>
            <a:chExt cx="12918782" cy="531546"/>
          </a:xfrm>
          <a:blipFill>
            <a:blip r:embed="rId3"/>
            <a:stretch>
              <a:fillRect/>
            </a:stretch>
          </a:blipFill>
        </p:grpSpPr>
        <p:sp>
          <p:nvSpPr>
            <p:cNvPr id="66" name="Rounded Rectangle 65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5790296">
                <a:defRPr/>
              </a:pPr>
              <a:endParaRPr lang="en-US" sz="11500" dirty="0">
                <a:cs typeface="+mn-cs"/>
              </a:endParaRPr>
            </a:p>
          </p:txBody>
        </p:sp>
        <p:sp>
          <p:nvSpPr>
            <p:cNvPr id="67" name="Rounded Rectangle 77"/>
            <p:cNvSpPr>
              <a:spLocks noChangeArrowheads="1"/>
            </p:cNvSpPr>
            <p:nvPr/>
          </p:nvSpPr>
          <p:spPr bwMode="auto">
            <a:xfrm rot="18900000">
              <a:off x="13005145" y="5153292"/>
              <a:ext cx="1263012" cy="359508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5789591"/>
              <a:endParaRPr lang="en-US" sz="11500" dirty="0"/>
            </a:p>
          </p:txBody>
        </p:sp>
      </p:grpSp>
      <p:grpSp>
        <p:nvGrpSpPr>
          <p:cNvPr id="68" name="Group 2"/>
          <p:cNvGrpSpPr>
            <a:grpSpLocks/>
          </p:cNvGrpSpPr>
          <p:nvPr/>
        </p:nvGrpSpPr>
        <p:grpSpPr bwMode="auto">
          <a:xfrm>
            <a:off x="15706675" y="25106271"/>
            <a:ext cx="6690178" cy="2244717"/>
            <a:chOff x="1349375" y="5153292"/>
            <a:chExt cx="12918782" cy="531546"/>
          </a:xfrm>
          <a:blipFill>
            <a:blip r:embed="rId3"/>
            <a:stretch>
              <a:fillRect/>
            </a:stretch>
          </a:blipFill>
        </p:grpSpPr>
        <p:sp>
          <p:nvSpPr>
            <p:cNvPr id="69" name="Rounded Rectangle 68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5790296">
                <a:defRPr/>
              </a:pPr>
              <a:endParaRPr lang="en-US" sz="11500" dirty="0">
                <a:cs typeface="+mn-cs"/>
              </a:endParaRPr>
            </a:p>
          </p:txBody>
        </p:sp>
        <p:sp>
          <p:nvSpPr>
            <p:cNvPr id="70" name="Rounded Rectangle 77"/>
            <p:cNvSpPr>
              <a:spLocks noChangeArrowheads="1"/>
            </p:cNvSpPr>
            <p:nvPr/>
          </p:nvSpPr>
          <p:spPr bwMode="auto">
            <a:xfrm rot="18900000">
              <a:off x="13005145" y="5153292"/>
              <a:ext cx="1263012" cy="359508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5789591"/>
              <a:endParaRPr lang="en-US" sz="11500" dirty="0"/>
            </a:p>
          </p:txBody>
        </p:sp>
      </p:grpSp>
      <p:sp>
        <p:nvSpPr>
          <p:cNvPr id="74" name="Text Box 183"/>
          <p:cNvSpPr txBox="1">
            <a:spLocks noChangeArrowheads="1"/>
          </p:cNvSpPr>
          <p:nvPr/>
        </p:nvSpPr>
        <p:spPr bwMode="auto">
          <a:xfrm>
            <a:off x="16046364" y="25957701"/>
            <a:ext cx="5639066" cy="94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395" tIns="75697" rIns="151395" bIns="75697">
            <a:sp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fa-IR" sz="4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پیام </a:t>
            </a:r>
            <a:r>
              <a:rPr lang="fa-IR" sz="4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کلیدی </a:t>
            </a:r>
            <a:r>
              <a:rPr lang="fa-IR" sz="4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(نتیجه گیری</a:t>
            </a:r>
            <a:r>
              <a:rPr lang="fa-IR" sz="4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) 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76750" y="26052498"/>
            <a:ext cx="9953173" cy="1561056"/>
          </a:xfrm>
          <a:prstGeom prst="rect">
            <a:avLst/>
          </a:prstGeom>
          <a:noFill/>
        </p:spPr>
        <p:txBody>
          <a:bodyPr wrap="square" lIns="91427" tIns="45714" rIns="91427" bIns="45714" rtlCol="1">
            <a:sp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fa-IR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پیام کلیدی حاصل از تجربه یا طرح خود را در یک جمله درج نمایید.</a:t>
            </a:r>
          </a:p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fa-IR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مثال : نصب هود تهویه موضعی... از سوی ...... </a:t>
            </a:r>
          </a:p>
          <a:p>
            <a:pPr algn="r" rtl="1">
              <a:lnSpc>
                <a:spcPct val="107000"/>
              </a:lnSpc>
              <a:spcAft>
                <a:spcPts val="0"/>
              </a:spcAft>
            </a:pPr>
            <a:endParaRPr lang="fa-IR" sz="2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IranNastaliq" panose="02000503000000020003" pitchFamily="2" charset="0"/>
            </a:endParaRPr>
          </a:p>
          <a:p>
            <a:pPr algn="r" rtl="1">
              <a:lnSpc>
                <a:spcPct val="107000"/>
              </a:lnSpc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0074" y="4920836"/>
            <a:ext cx="22224113" cy="272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ارائه </a:t>
            </a:r>
            <a:r>
              <a:rPr lang="fa-IR" sz="32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دهندگان:  </a:t>
            </a:r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fa-IR" sz="1800" b="1" u="sng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نویسنده مسئول در ابتدا و زیر خط دار نوشته شود </a:t>
            </a:r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)                                                                                                                </a:t>
            </a:r>
            <a:r>
              <a:rPr lang="fa-IR" sz="32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نام بیمارستان یا مرکز بهداشتی-درمانی:</a:t>
            </a:r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fa-IR" sz="18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مثال : بیمارستان مادر و كودك غدير)</a:t>
            </a:r>
            <a:endParaRPr lang="en-US" sz="1800" b="1" dirty="0">
              <a:solidFill>
                <a:srgbClr val="000000"/>
              </a:solidFill>
              <a:latin typeface="Calibri" panose="020F0502020204030204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3200" b="1" dirty="0">
              <a:solidFill>
                <a:srgbClr val="000000"/>
              </a:solidFill>
              <a:latin typeface="Calibri" panose="020F0502020204030204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 algn="r" defTabSz="457200" rtl="1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دانشگاه زیر مجموعه: </a:t>
            </a:r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(مثال:علوم </a:t>
            </a:r>
            <a:r>
              <a:rPr lang="fa-IR" sz="18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پزشكي شيراز </a:t>
            </a:r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)                                                                                                                                      </a:t>
            </a:r>
            <a:r>
              <a:rPr lang="fa-IR" sz="32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استان و </a:t>
            </a:r>
            <a:r>
              <a:rPr lang="fa-IR" sz="32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شهر:</a:t>
            </a:r>
            <a:r>
              <a:rPr lang="fa-IR" sz="32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18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(مثال:فارس / </a:t>
            </a:r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شيراز)</a:t>
            </a:r>
          </a:p>
          <a:p>
            <a:pPr lvl="0" algn="r" defTabSz="457200" rtl="1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a-IR" sz="3200" b="1" dirty="0" smtClean="0">
              <a:solidFill>
                <a:srgbClr val="000000"/>
              </a:solidFill>
              <a:latin typeface="Calibri" panose="020F0502020204030204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 algn="r" defTabSz="457200" rtl="1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32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بازه زمانی کسب </a:t>
            </a:r>
            <a:r>
              <a:rPr lang="fa-IR" sz="32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تجربه یا اجرای طرح </a:t>
            </a:r>
            <a:r>
              <a:rPr lang="fa-IR" sz="32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  <a:sym typeface="Wingdings" panose="05000000000000000000" pitchFamily="2" charset="2"/>
              </a:rPr>
              <a:t>: </a:t>
            </a:r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( مثال: </a:t>
            </a:r>
            <a:r>
              <a:rPr lang="fa-IR" sz="18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1394/07/20 </a:t>
            </a:r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لغایت1398/11/10)                                                             </a:t>
            </a:r>
            <a:r>
              <a:rPr lang="fa-IR" sz="32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  <a:sym typeface="Wingdings" panose="05000000000000000000" pitchFamily="2" charset="2"/>
              </a:rPr>
              <a:t>زمینه </a:t>
            </a:r>
            <a:r>
              <a:rPr lang="fa-IR" sz="32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  <a:sym typeface="Wingdings" panose="05000000000000000000" pitchFamily="2" charset="2"/>
              </a:rPr>
              <a:t>تجربه:</a:t>
            </a:r>
            <a:r>
              <a:rPr lang="ar-SA" sz="20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کنترل عوامل زیان‌آور شغلی </a:t>
            </a:r>
            <a:r>
              <a:rPr lang="fa-IR" sz="20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  <a:sym typeface="Wingdings 2" panose="05020102010507070707" pitchFamily="18" charset="2"/>
              </a:rPr>
              <a:t> </a:t>
            </a:r>
            <a:r>
              <a:rPr lang="ar-SA" sz="20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اقدامات اصلاحی و پیشگیرانه </a:t>
            </a:r>
            <a:r>
              <a:rPr lang="fa-IR" sz="20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  <a:sym typeface="Wingdings 2" panose="05020102010507070707" pitchFamily="18" charset="2"/>
              </a:rPr>
              <a:t>  </a:t>
            </a:r>
            <a:r>
              <a:rPr lang="ar-SA" sz="20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مدیریت ایمنی و سلامت شغلی</a:t>
            </a:r>
            <a:r>
              <a:rPr lang="fa-IR" sz="20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  <a:sym typeface="Wingdings 2" panose="05020102010507070707" pitchFamily="18" charset="2"/>
              </a:rPr>
              <a:t></a:t>
            </a:r>
            <a:r>
              <a:rPr lang="ar-SA" sz="20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endParaRPr lang="en-US" sz="2000" b="1" dirty="0">
              <a:solidFill>
                <a:srgbClr val="000000"/>
              </a:solidFill>
              <a:latin typeface="Calibri" panose="020F0502020204030204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39" name="Text Box 165"/>
          <p:cNvSpPr txBox="1">
            <a:spLocks noChangeArrowheads="1"/>
          </p:cNvSpPr>
          <p:nvPr/>
        </p:nvSpPr>
        <p:spPr bwMode="auto">
          <a:xfrm>
            <a:off x="16355069" y="14895505"/>
            <a:ext cx="5841058" cy="94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395" tIns="75697" rIns="151395" bIns="75697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4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شرح مشکل (بیان مسئله</a:t>
            </a:r>
            <a:r>
              <a:rPr lang="fa-IR" sz="4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06675" y="16711179"/>
            <a:ext cx="7342801" cy="342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fa-IR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8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شرح وضعیت مشکل را در سه سطر توضیح دهید . </a:t>
            </a:r>
            <a:endParaRPr lang="fa-IR" sz="1800" b="1" dirty="0" smtClean="0">
              <a:solidFill>
                <a:srgbClr val="000000"/>
              </a:solidFill>
              <a:latin typeface="Calibri" panose="020F0502020204030204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  <a:spcAft>
                <a:spcPts val="800"/>
              </a:spcAft>
            </a:pPr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fa-IR" sz="1800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مثال: </a:t>
            </a:r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مطابق ارزیابی دوره ای به عمل آمده تراکم گازهای بیهوشی شامل .....و.....و....... در اتاق عمل بیمارستان...... برای حد مجاز اندازه گیری شد. ) </a:t>
            </a:r>
            <a:endParaRPr lang="fa-IR" sz="1800" b="1" dirty="0">
              <a:solidFill>
                <a:srgbClr val="000000"/>
              </a:solidFill>
              <a:latin typeface="Calibri" panose="020F0502020204030204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fa-IR" sz="5400" dirty="0" smtClean="0">
              <a:solidFill>
                <a:srgbClr val="000000"/>
              </a:solidFill>
              <a:ea typeface="Calibri" panose="020F0502020204030204" pitchFamily="34" charset="0"/>
              <a:cs typeface="IranNastaliq" panose="02000503000000020003" pitchFamily="2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en-US" sz="54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6070" y="19035282"/>
            <a:ext cx="9075524" cy="269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a-IR" sz="2000" dirty="0" smtClean="0">
                <a:ea typeface="Calibri" panose="020F0502020204030204" pitchFamily="34" charset="0"/>
                <a:cs typeface="B Nazanin" panose="00000400000000000000" pitchFamily="2" charset="-78"/>
              </a:rPr>
              <a:t>دستاورد حاصل از تجربه یا طرح خود را به همراه  عکس وضعیت  حداکثر در 5 سطر توضیح دهید.</a:t>
            </a:r>
          </a:p>
          <a:p>
            <a:pPr marL="0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a-IR" sz="2000" dirty="0" smtClean="0">
                <a:ea typeface="Calibri" panose="020F0502020204030204" pitchFamily="34" charset="0"/>
                <a:cs typeface="B Nazanin" panose="00000400000000000000" pitchFamily="2" charset="-78"/>
              </a:rPr>
              <a:t>(مثال : برای اندازه گیری به عمل آمده پس از نصب سیستم تهویه تراکم ..... به اندازه..... کاهش یافت.)</a:t>
            </a:r>
          </a:p>
          <a:p>
            <a:pPr algn="r" rtl="1"/>
            <a:endParaRPr lang="fa-IR" sz="3200" dirty="0" smtClean="0">
              <a:cs typeface="IranNastaliq" panose="02000503000000020003" pitchFamily="2" charset="0"/>
            </a:endParaRPr>
          </a:p>
          <a:p>
            <a:pPr algn="r" rtl="1"/>
            <a:endParaRPr lang="fa-IR" sz="3200" dirty="0" smtClean="0">
              <a:cs typeface="IranNastaliq" panose="02000503000000020003" pitchFamily="2" charset="0"/>
            </a:endParaRPr>
          </a:p>
          <a:p>
            <a:pPr algn="r" rtl="1"/>
            <a:endParaRPr lang="fa-IR" sz="3200" dirty="0">
              <a:cs typeface="IranNastaliq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29704" y="10991164"/>
            <a:ext cx="6795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 rtl="1"/>
            <a:r>
              <a:rPr lang="fa-IR" sz="1800" b="1" dirty="0" smtClean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مثال : طراحی و اجرای سیستم تهویه </a:t>
            </a:r>
          </a:p>
          <a:p>
            <a:pPr lvl="1" algn="r" rtl="1"/>
            <a:endParaRPr lang="fa-IR" sz="1800" b="1" dirty="0">
              <a:solidFill>
                <a:srgbClr val="000000"/>
              </a:solidFill>
              <a:latin typeface="Calibri" panose="020F0502020204030204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1" algn="r" rtl="1"/>
            <a:endParaRPr lang="fa-IR" sz="1800" b="1" dirty="0" smtClean="0">
              <a:solidFill>
                <a:srgbClr val="000000"/>
              </a:solidFill>
              <a:latin typeface="Calibri" panose="020F0502020204030204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-435322"/>
            <a:ext cx="23402925" cy="3734348"/>
          </a:xfrm>
          <a:prstGeom prst="rect">
            <a:avLst/>
          </a:prstGeom>
        </p:spPr>
      </p:pic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1547446" y="28927642"/>
            <a:ext cx="21178629" cy="169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b="1" dirty="0">
                <a:effectLst/>
                <a:latin typeface="IranNastaliq" panose="02000503000000020003" pitchFamily="2" charset="0"/>
                <a:ea typeface="Calibri" panose="020F0502020204030204" pitchFamily="34" charset="0"/>
                <a:cs typeface="B Nazanin" panose="00000400000000000000" pitchFamily="2" charset="-78"/>
              </a:rPr>
              <a:t>آدرس دبیرخانه</a:t>
            </a:r>
            <a:r>
              <a:rPr lang="en-US" sz="4000" b="1" dirty="0">
                <a:effectLst/>
                <a:latin typeface="IranNastaliq" panose="02000503000000020003" pitchFamily="2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r>
              <a:rPr lang="ar-SA" sz="4000" b="1" dirty="0">
                <a:effectLst/>
                <a:latin typeface="IranNastaliq" panose="02000503000000020003" pitchFamily="2" charset="0"/>
                <a:ea typeface="Calibri" panose="020F0502020204030204" pitchFamily="34" charset="0"/>
                <a:cs typeface="B Nazanin" panose="00000400000000000000" pitchFamily="2" charset="-78"/>
              </a:rPr>
              <a:t> شیراز، بلوار رازی، روبروی باشگاه برق، دانشکده بهداشت، گروه مهندسی بهداشت حرفه ای و ایمنی </a:t>
            </a:r>
            <a:r>
              <a:rPr lang="ar-SA" sz="4000" b="1" dirty="0" smtClean="0">
                <a:effectLst/>
                <a:latin typeface="IranNastaliq" panose="02000503000000020003" pitchFamily="2" charset="0"/>
                <a:ea typeface="Calibri" panose="020F0502020204030204" pitchFamily="34" charset="0"/>
                <a:cs typeface="B Nazanin" panose="00000400000000000000" pitchFamily="2" charset="-78"/>
              </a:rPr>
              <a:t>کار</a:t>
            </a:r>
            <a:endParaRPr lang="en-US" sz="4000" b="1" dirty="0" smtClean="0">
              <a:effectLst/>
              <a:latin typeface="IranNastaliq" panose="02000503000000020003" pitchFamily="2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4000" dirty="0">
              <a:latin typeface="IranNastaliq" panose="02000503000000020003" pitchFamily="2" charset="0"/>
              <a:ea typeface="Calibri" panose="020F0502020204030204" pitchFamily="34" charset="0"/>
              <a:cs typeface="IranNastaliq" panose="02000503000000020003" pitchFamily="2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4000" dirty="0" smtClean="0">
              <a:effectLst/>
              <a:latin typeface="IranNastaliq" panose="02000503000000020003" pitchFamily="2" charset="0"/>
              <a:ea typeface="Calibri" panose="020F0502020204030204" pitchFamily="34" charset="0"/>
              <a:cs typeface="IranNastaliq" panose="02000503000000020003" pitchFamily="2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4000" dirty="0">
              <a:effectLst/>
              <a:latin typeface="IranNastaliq" panose="02000503000000020003" pitchFamily="2" charset="0"/>
              <a:ea typeface="Calibri" panose="020F0502020204030204" pitchFamily="34" charset="0"/>
              <a:cs typeface="IranNastaliq" panose="02000503000000020003" pitchFamily="2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Yas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10173724" y="30451774"/>
            <a:ext cx="4659180" cy="7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OHSH2021@gmail.com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3912308" y="30496134"/>
            <a:ext cx="2630935" cy="71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@ohsh2021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18859953" y="30599133"/>
            <a:ext cx="3076129" cy="44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09924398901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18807418" y="29762803"/>
            <a:ext cx="3172110" cy="6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0713-7256006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74324" y="29660395"/>
            <a:ext cx="5320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https://congressapp.ir/ohsh/</a:t>
            </a:r>
          </a:p>
        </p:txBody>
      </p:sp>
      <p:pic>
        <p:nvPicPr>
          <p:cNvPr id="57" name="Picture 5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5" t="14980" r="14575" b="15384"/>
          <a:stretch/>
        </p:blipFill>
        <p:spPr bwMode="auto">
          <a:xfrm rot="16200000" flipV="1">
            <a:off x="6318599" y="30156336"/>
            <a:ext cx="814360" cy="12095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2010" y="29556154"/>
            <a:ext cx="904354" cy="691336"/>
          </a:xfrm>
          <a:prstGeom prst="rect">
            <a:avLst/>
          </a:prstGeom>
        </p:spPr>
      </p:pic>
      <p:pic>
        <p:nvPicPr>
          <p:cNvPr id="71" name="Picture 70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0" b="7807"/>
          <a:stretch/>
        </p:blipFill>
        <p:spPr bwMode="auto">
          <a:xfrm>
            <a:off x="21591709" y="30432891"/>
            <a:ext cx="1029313" cy="774775"/>
          </a:xfrm>
          <a:prstGeom prst="ellipse">
            <a:avLst/>
          </a:prstGeom>
          <a:ln w="3175" cap="rnd">
            <a:solidFill>
              <a:srgbClr val="E7E6E6">
                <a:lumMod val="90000"/>
              </a:srgb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2" name="Picture 71"/>
          <p:cNvPicPr/>
          <p:nvPr/>
        </p:nvPicPr>
        <p:blipFill rotWithShape="1"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72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742" t="20019" r="23376" b="17942"/>
          <a:stretch/>
        </p:blipFill>
        <p:spPr>
          <a:xfrm>
            <a:off x="21547015" y="29612492"/>
            <a:ext cx="984739" cy="750277"/>
          </a:xfrm>
          <a:prstGeom prst="rect">
            <a:avLst/>
          </a:prstGeom>
        </p:spPr>
      </p:pic>
      <p:pic>
        <p:nvPicPr>
          <p:cNvPr id="75" name="Picture 74"/>
          <p:cNvPicPr/>
          <p:nvPr/>
        </p:nvPicPr>
        <p:blipFill>
          <a:blip r:embed="rId10" cstate="print">
            <a:duotone>
              <a:prstClr val="black"/>
              <a:srgbClr val="44546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923" y="30290245"/>
            <a:ext cx="1099073" cy="75313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133937"/>
              </p:ext>
            </p:extLst>
          </p:nvPr>
        </p:nvGraphicFramePr>
        <p:xfrm>
          <a:off x="117231" y="28279948"/>
          <a:ext cx="23164800" cy="4124102"/>
        </p:xfrm>
        <a:graphic>
          <a:graphicData uri="http://schemas.openxmlformats.org/drawingml/2006/table">
            <a:tbl>
              <a:tblPr/>
              <a:tblGrid>
                <a:gridCol w="23164800">
                  <a:extLst>
                    <a:ext uri="{9D8B030D-6E8A-4147-A177-3AD203B41FA5}">
                      <a16:colId xmlns:a16="http://schemas.microsoft.com/office/drawing/2014/main" xmlns="" val="3179964109"/>
                    </a:ext>
                  </a:extLst>
                </a:gridCol>
              </a:tblGrid>
              <a:tr h="4124102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5964602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04720"/>
              </p:ext>
            </p:extLst>
          </p:nvPr>
        </p:nvGraphicFramePr>
        <p:xfrm>
          <a:off x="117231" y="28242165"/>
          <a:ext cx="23164800" cy="1051560"/>
        </p:xfrm>
        <a:graphic>
          <a:graphicData uri="http://schemas.openxmlformats.org/drawingml/2006/table">
            <a:tbl>
              <a:tblPr/>
              <a:tblGrid>
                <a:gridCol w="23164800">
                  <a:extLst>
                    <a:ext uri="{9D8B030D-6E8A-4147-A177-3AD203B41FA5}">
                      <a16:colId xmlns:a16="http://schemas.microsoft.com/office/drawing/2014/main" xmlns="" val="2609476086"/>
                    </a:ext>
                  </a:extLst>
                </a:gridCol>
              </a:tblGrid>
              <a:tr h="69691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42239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106365" y="9179583"/>
            <a:ext cx="4585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5000" dirty="0" smtClean="0">
                <a:solidFill>
                  <a:srgbClr val="A1398D"/>
                </a:solidFill>
                <a:cs typeface="B Titr" panose="00000700000000000000" pitchFamily="2" charset="-78"/>
              </a:rPr>
              <a:t>1</a:t>
            </a:r>
            <a:endParaRPr lang="en-US" sz="5000" dirty="0">
              <a:solidFill>
                <a:srgbClr val="A1398D"/>
              </a:solidFill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311578" y="14562481"/>
            <a:ext cx="3770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5000" dirty="0" smtClean="0">
                <a:solidFill>
                  <a:srgbClr val="A1398D"/>
                </a:solidFill>
                <a:cs typeface="B Titr" panose="00000700000000000000" pitchFamily="2" charset="-78"/>
              </a:rPr>
              <a:t>2</a:t>
            </a:r>
            <a:endParaRPr lang="en-US" sz="5000" dirty="0">
              <a:solidFill>
                <a:srgbClr val="A1398D"/>
              </a:solidFill>
              <a:cs typeface="B Titr" panose="000007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735500" y="25443461"/>
            <a:ext cx="4011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5000" dirty="0" smtClean="0">
                <a:solidFill>
                  <a:srgbClr val="A1398D"/>
                </a:solidFill>
                <a:cs typeface="B Titr" panose="00000700000000000000" pitchFamily="2" charset="-78"/>
              </a:rPr>
              <a:t>5</a:t>
            </a:r>
            <a:endParaRPr lang="en-US" sz="5000" dirty="0">
              <a:solidFill>
                <a:srgbClr val="A1398D"/>
              </a:solidFill>
              <a:cs typeface="B Titr" panose="000007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35493" y="8769473"/>
            <a:ext cx="297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5000" dirty="0" smtClean="0">
                <a:solidFill>
                  <a:srgbClr val="A1398D"/>
                </a:solidFill>
                <a:cs typeface="B Titr" panose="00000700000000000000" pitchFamily="2" charset="-78"/>
              </a:rPr>
              <a:t>3</a:t>
            </a:r>
            <a:endParaRPr lang="en-US" sz="5000" dirty="0">
              <a:solidFill>
                <a:srgbClr val="A1398D"/>
              </a:solidFill>
              <a:cs typeface="B Titr" panose="000007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93208" y="17306434"/>
            <a:ext cx="3422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5000" dirty="0" smtClean="0">
                <a:solidFill>
                  <a:srgbClr val="A1398D"/>
                </a:solidFill>
                <a:cs typeface="B Titr" panose="00000700000000000000" pitchFamily="2" charset="-78"/>
              </a:rPr>
              <a:t>4</a:t>
            </a:r>
            <a:endParaRPr lang="en-US" sz="5000" dirty="0">
              <a:solidFill>
                <a:srgbClr val="A1398D"/>
              </a:solidFill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95000" y="12766636"/>
            <a:ext cx="6870920" cy="3720392"/>
          </a:xfrm>
          <a:prstGeom prst="roundRect">
            <a:avLst/>
          </a:prstGeom>
          <a:ln>
            <a:solidFill>
              <a:srgbClr val="00206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000" dirty="0" smtClean="0">
                <a:cs typeface="B Nazanin" panose="00000400000000000000" pitchFamily="2" charset="-78"/>
              </a:rPr>
              <a:t>محل درج تصویر</a:t>
            </a:r>
            <a:endParaRPr lang="en-US" sz="3000" dirty="0">
              <a:cs typeface="B Nazanin" panose="00000400000000000000" pitchFamily="2" charset="-78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626070" y="21105316"/>
            <a:ext cx="6870920" cy="3731448"/>
          </a:xfrm>
          <a:prstGeom prst="roundRect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000" dirty="0" smtClean="0">
                <a:cs typeface="B Nazanin" panose="00000400000000000000" pitchFamily="2" charset="-78"/>
              </a:rPr>
              <a:t>محل درج تصویر </a:t>
            </a:r>
            <a:endParaRPr lang="en-US" sz="30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3877</TotalTime>
  <Words>310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 Nazanin</vt:lpstr>
      <vt:lpstr>B Titr</vt:lpstr>
      <vt:lpstr>B Yas</vt:lpstr>
      <vt:lpstr>Calibri</vt:lpstr>
      <vt:lpstr>IranNastaliq</vt:lpstr>
      <vt:lpstr>Times New Roman</vt:lpstr>
      <vt:lpstr>Wingdings</vt:lpstr>
      <vt:lpstr>Wingdings 2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baneshi</cp:lastModifiedBy>
  <cp:revision>308</cp:revision>
  <cp:lastPrinted>2020-12-22T09:21:19Z</cp:lastPrinted>
  <dcterms:created xsi:type="dcterms:W3CDTF">2008-12-04T00:20:37Z</dcterms:created>
  <dcterms:modified xsi:type="dcterms:W3CDTF">2020-12-23T06:28:18Z</dcterms:modified>
</cp:coreProperties>
</file>