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8" r:id="rId1"/>
  </p:sldMasterIdLst>
  <p:notesMasterIdLst>
    <p:notesMasterId r:id="rId61"/>
  </p:notesMasterIdLst>
  <p:sldIdLst>
    <p:sldId id="338" r:id="rId2"/>
    <p:sldId id="286" r:id="rId3"/>
    <p:sldId id="280" r:id="rId4"/>
    <p:sldId id="339" r:id="rId5"/>
    <p:sldId id="340" r:id="rId6"/>
    <p:sldId id="372" r:id="rId7"/>
    <p:sldId id="370" r:id="rId8"/>
    <p:sldId id="371" r:id="rId9"/>
    <p:sldId id="360" r:id="rId10"/>
    <p:sldId id="341" r:id="rId11"/>
    <p:sldId id="342" r:id="rId12"/>
    <p:sldId id="303" r:id="rId13"/>
    <p:sldId id="306" r:id="rId14"/>
    <p:sldId id="308" r:id="rId15"/>
    <p:sldId id="309" r:id="rId16"/>
    <p:sldId id="310" r:id="rId17"/>
    <p:sldId id="311" r:id="rId18"/>
    <p:sldId id="313" r:id="rId19"/>
    <p:sldId id="314" r:id="rId20"/>
    <p:sldId id="344" r:id="rId21"/>
    <p:sldId id="349" r:id="rId22"/>
    <p:sldId id="350" r:id="rId23"/>
    <p:sldId id="315" r:id="rId24"/>
    <p:sldId id="316" r:id="rId25"/>
    <p:sldId id="351" r:id="rId26"/>
    <p:sldId id="352" r:id="rId27"/>
    <p:sldId id="318" r:id="rId28"/>
    <p:sldId id="319" r:id="rId29"/>
    <p:sldId id="345" r:id="rId30"/>
    <p:sldId id="361" r:id="rId31"/>
    <p:sldId id="347" r:id="rId32"/>
    <p:sldId id="320" r:id="rId33"/>
    <p:sldId id="353" r:id="rId34"/>
    <p:sldId id="321" r:id="rId35"/>
    <p:sldId id="322" r:id="rId36"/>
    <p:sldId id="323" r:id="rId37"/>
    <p:sldId id="324" r:id="rId38"/>
    <p:sldId id="325" r:id="rId39"/>
    <p:sldId id="327" r:id="rId40"/>
    <p:sldId id="328" r:id="rId41"/>
    <p:sldId id="329" r:id="rId42"/>
    <p:sldId id="354" r:id="rId43"/>
    <p:sldId id="330" r:id="rId44"/>
    <p:sldId id="355" r:id="rId45"/>
    <p:sldId id="331" r:id="rId46"/>
    <p:sldId id="356" r:id="rId47"/>
    <p:sldId id="357" r:id="rId48"/>
    <p:sldId id="335" r:id="rId49"/>
    <p:sldId id="336" r:id="rId50"/>
    <p:sldId id="358" r:id="rId51"/>
    <p:sldId id="362" r:id="rId52"/>
    <p:sldId id="363" r:id="rId53"/>
    <p:sldId id="364" r:id="rId54"/>
    <p:sldId id="365" r:id="rId55"/>
    <p:sldId id="366" r:id="rId56"/>
    <p:sldId id="367" r:id="rId57"/>
    <p:sldId id="368" r:id="rId58"/>
    <p:sldId id="369" r:id="rId59"/>
    <p:sldId id="33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46" d="100"/>
          <a:sy n="46" d="100"/>
        </p:scale>
        <p:origin x="24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59A77-A3A0-4028-9E6B-8C12E14CE241}" type="datetimeFigureOut">
              <a:rPr lang="en-US" smtClean="0"/>
              <a:pPr/>
              <a:t>6/8/2021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A6673C-BF6C-4234-A31E-7F5A5416A4BC}" type="slidenum">
              <a:rPr lang="en-US" smtClean="0"/>
              <a:pPr/>
              <a:t>‹#›</a:t>
            </a:fld>
            <a:endParaRPr lang="en-US"/>
          </a:p>
        </p:txBody>
      </p:sp>
    </p:spTree>
    <p:extLst>
      <p:ext uri="{BB962C8B-B14F-4D97-AF65-F5344CB8AC3E}">
        <p14:creationId xmlns:p14="http://schemas.microsoft.com/office/powerpoint/2010/main" val="49563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F26F5A7-1634-49BA-9989-DE2641847E13}" type="datetimeFigureOut">
              <a:rPr lang="en-US" smtClean="0"/>
              <a:pPr/>
              <a:t>6/8/2021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2B56466-5198-4732-87A5-686CB92E9B2D}"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835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6F5A7-1634-49BA-9989-DE2641847E13}" type="datetimeFigureOut">
              <a:rPr lang="en-US" smtClean="0"/>
              <a:pPr/>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56466-5198-4732-87A5-686CB92E9B2D}" type="slidenum">
              <a:rPr lang="en-US" smtClean="0"/>
              <a:pPr/>
              <a:t>‹#›</a:t>
            </a:fld>
            <a:endParaRPr lang="en-US"/>
          </a:p>
        </p:txBody>
      </p:sp>
    </p:spTree>
    <p:extLst>
      <p:ext uri="{BB962C8B-B14F-4D97-AF65-F5344CB8AC3E}">
        <p14:creationId xmlns:p14="http://schemas.microsoft.com/office/powerpoint/2010/main" val="2421780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6F5A7-1634-49BA-9989-DE2641847E13}"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56466-5198-4732-87A5-686CB92E9B2D}"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62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6F5A7-1634-49BA-9989-DE2641847E13}"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56466-5198-4732-87A5-686CB92E9B2D}"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5135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6F5A7-1634-49BA-9989-DE2641847E13}"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56466-5198-4732-87A5-686CB92E9B2D}" type="slidenum">
              <a:rPr lang="en-US" smtClean="0"/>
              <a:pPr/>
              <a:t>‹#›</a:t>
            </a:fld>
            <a:endParaRPr lang="en-US"/>
          </a:p>
        </p:txBody>
      </p:sp>
    </p:spTree>
    <p:extLst>
      <p:ext uri="{BB962C8B-B14F-4D97-AF65-F5344CB8AC3E}">
        <p14:creationId xmlns:p14="http://schemas.microsoft.com/office/powerpoint/2010/main" val="1056830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6F5A7-1634-49BA-9989-DE2641847E13}"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56466-5198-4732-87A5-686CB92E9B2D}"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7303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6F5A7-1634-49BA-9989-DE2641847E13}"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56466-5198-4732-87A5-686CB92E9B2D}"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678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6F5A7-1634-49BA-9989-DE2641847E13}"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56466-5198-4732-87A5-686CB92E9B2D}"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0835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6F5A7-1634-49BA-9989-DE2641847E13}"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56466-5198-4732-87A5-686CB92E9B2D}"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442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6F5A7-1634-49BA-9989-DE2641847E13}"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56466-5198-4732-87A5-686CB92E9B2D}" type="slidenum">
              <a:rPr lang="en-US" smtClean="0"/>
              <a:pPr/>
              <a:t>‹#›</a:t>
            </a:fld>
            <a:endParaRPr lang="en-US"/>
          </a:p>
        </p:txBody>
      </p:sp>
    </p:spTree>
    <p:extLst>
      <p:ext uri="{BB962C8B-B14F-4D97-AF65-F5344CB8AC3E}">
        <p14:creationId xmlns:p14="http://schemas.microsoft.com/office/powerpoint/2010/main" val="320157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6F5A7-1634-49BA-9989-DE2641847E13}"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56466-5198-4732-87A5-686CB92E9B2D}"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782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26F5A7-1634-49BA-9989-DE2641847E13}" type="datetimeFigureOut">
              <a:rPr lang="en-US" smtClean="0"/>
              <a:pPr/>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56466-5198-4732-87A5-686CB92E9B2D}" type="slidenum">
              <a:rPr lang="en-US" smtClean="0"/>
              <a:pPr/>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755343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26F5A7-1634-49BA-9989-DE2641847E13}" type="datetimeFigureOut">
              <a:rPr lang="en-US" smtClean="0"/>
              <a:pPr/>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56466-5198-4732-87A5-686CB92E9B2D}"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5845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26F5A7-1634-49BA-9989-DE2641847E13}" type="datetimeFigureOut">
              <a:rPr lang="en-US" smtClean="0"/>
              <a:pPr/>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56466-5198-4732-87A5-686CB92E9B2D}"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09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6F5A7-1634-49BA-9989-DE2641847E13}" type="datetimeFigureOut">
              <a:rPr lang="en-US" smtClean="0"/>
              <a:pPr/>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56466-5198-4732-87A5-686CB92E9B2D}" type="slidenum">
              <a:rPr lang="en-US" smtClean="0"/>
              <a:pPr/>
              <a:t>‹#›</a:t>
            </a:fld>
            <a:endParaRPr lang="en-US"/>
          </a:p>
        </p:txBody>
      </p:sp>
    </p:spTree>
    <p:extLst>
      <p:ext uri="{BB962C8B-B14F-4D97-AF65-F5344CB8AC3E}">
        <p14:creationId xmlns:p14="http://schemas.microsoft.com/office/powerpoint/2010/main" val="47866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6F5A7-1634-49BA-9989-DE2641847E13}" type="datetimeFigureOut">
              <a:rPr lang="en-US" smtClean="0"/>
              <a:pPr/>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56466-5198-4732-87A5-686CB92E9B2D}"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44633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6F5A7-1634-49BA-9989-DE2641847E13}" type="datetimeFigureOut">
              <a:rPr lang="en-US" smtClean="0"/>
              <a:pPr/>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56466-5198-4732-87A5-686CB92E9B2D}" type="slidenum">
              <a:rPr lang="en-US" smtClean="0"/>
              <a:pPr/>
              <a:t>‹#›</a:t>
            </a:fld>
            <a:endParaRPr lang="en-US"/>
          </a:p>
        </p:txBody>
      </p:sp>
    </p:spTree>
    <p:extLst>
      <p:ext uri="{BB962C8B-B14F-4D97-AF65-F5344CB8AC3E}">
        <p14:creationId xmlns:p14="http://schemas.microsoft.com/office/powerpoint/2010/main" val="188495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26F5A7-1634-49BA-9989-DE2641847E13}" type="datetimeFigureOut">
              <a:rPr lang="en-US" smtClean="0"/>
              <a:pPr/>
              <a:t>6/8/2021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2B56466-5198-4732-87A5-686CB92E9B2D}" type="slidenum">
              <a:rPr lang="en-US" smtClean="0"/>
              <a:pPr/>
              <a:t>‹#›</a:t>
            </a:fld>
            <a:endParaRPr lang="en-US"/>
          </a:p>
        </p:txBody>
      </p:sp>
    </p:spTree>
    <p:extLst>
      <p:ext uri="{BB962C8B-B14F-4D97-AF65-F5344CB8AC3E}">
        <p14:creationId xmlns:p14="http://schemas.microsoft.com/office/powerpoint/2010/main" val="780422164"/>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 id="2147484331" r:id="rId13"/>
    <p:sldLayoutId id="2147484332" r:id="rId14"/>
    <p:sldLayoutId id="2147484333" r:id="rId15"/>
    <p:sldLayoutId id="2147484334" r:id="rId16"/>
    <p:sldLayoutId id="2147484335"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hyperlink" Target="http://daneshnameh.roshd.ir/mavara/mavara-index.php?page=%D8%B1%D9%88%D8%AF%D9%87+%DA%A9%D9%88%DA%86%DA%A9" TargetMode="External"/><Relationship Id="rId2" Type="http://schemas.openxmlformats.org/officeDocument/2006/relationships/hyperlink" Target="http://daneshnameh.roshd.ir/mavara/mavara-index.php?page=%D8%A8%D8%A7%DA%A9%D8%AA%D8%B1%DB%8C"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46" y="613064"/>
            <a:ext cx="10962410" cy="5777345"/>
          </a:xfrm>
          <a:prstGeom prst="rect">
            <a:avLst/>
          </a:prstGeom>
        </p:spPr>
      </p:pic>
    </p:spTree>
    <p:extLst>
      <p:ext uri="{BB962C8B-B14F-4D97-AF65-F5344CB8AC3E}">
        <p14:creationId xmlns:p14="http://schemas.microsoft.com/office/powerpoint/2010/main" val="566220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2383" y="1101436"/>
            <a:ext cx="9930242" cy="4628959"/>
          </a:xfrm>
        </p:spPr>
        <p:txBody>
          <a:bodyPr/>
          <a:lstStyle/>
          <a:p>
            <a:pPr algn="just" rtl="1"/>
            <a:r>
              <a:rPr lang="ar-SA" altLang="en-US" dirty="0">
                <a:solidFill>
                  <a:srgbClr val="FF0000"/>
                </a:solidFill>
                <a:cs typeface="B Titr" panose="00000700000000000000" pitchFamily="2" charset="-78"/>
              </a:rPr>
              <a:t>بوتوليسم غذايي</a:t>
            </a:r>
            <a:r>
              <a:rPr lang="fa-IR" altLang="en-US" dirty="0">
                <a:solidFill>
                  <a:srgbClr val="FF0000"/>
                </a:solidFill>
                <a:cs typeface="B Titr" panose="00000700000000000000" pitchFamily="2" charset="-78"/>
              </a:rPr>
              <a:t>:</a:t>
            </a:r>
          </a:p>
          <a:p>
            <a:pPr algn="just" rtl="1">
              <a:lnSpc>
                <a:spcPct val="150000"/>
              </a:lnSpc>
            </a:pPr>
            <a:r>
              <a:rPr lang="ar-SA" altLang="en-US" dirty="0">
                <a:cs typeface="B Nazanin" panose="00000400000000000000" pitchFamily="2" charset="-78"/>
              </a:rPr>
              <a:t> يک مسموميت شديد است</a:t>
            </a:r>
            <a:r>
              <a:rPr lang="en-US" altLang="en-US" dirty="0">
                <a:cs typeface="B Nazanin" panose="00000400000000000000" pitchFamily="2" charset="-78"/>
              </a:rPr>
              <a:t> </a:t>
            </a:r>
            <a:r>
              <a:rPr lang="ar-SA" altLang="en-US" dirty="0">
                <a:cs typeface="B Nazanin" panose="00000400000000000000" pitchFamily="2" charset="-78"/>
              </a:rPr>
              <a:t>که در اثر خوردن سم بوتوليسم با غذا به وجود مي آيد . بيماري با نشانه هاي ضايعات</a:t>
            </a:r>
            <a:r>
              <a:rPr lang="en-US" altLang="en-US" dirty="0">
                <a:cs typeface="B Nazanin" panose="00000400000000000000" pitchFamily="2" charset="-78"/>
              </a:rPr>
              <a:t> </a:t>
            </a:r>
            <a:r>
              <a:rPr lang="ar-SA" altLang="en-US" dirty="0">
                <a:cs typeface="B Nazanin" panose="00000400000000000000" pitchFamily="2" charset="-78"/>
              </a:rPr>
              <a:t>حاد و دو طرف اعصاب جمجمه و ضعف يا فلج پايين رونده آنها تظاهر مي يابد . </a:t>
            </a:r>
            <a:r>
              <a:rPr lang="ar-SA" altLang="en-US" u="sng" dirty="0">
                <a:cs typeface="B Nazanin" panose="00000400000000000000" pitchFamily="2" charset="-78"/>
              </a:rPr>
              <a:t>مشکل</a:t>
            </a:r>
            <a:r>
              <a:rPr lang="en-US" altLang="en-US" u="sng" dirty="0">
                <a:cs typeface="B Nazanin" panose="00000400000000000000" pitchFamily="2" charset="-78"/>
              </a:rPr>
              <a:t> </a:t>
            </a:r>
            <a:r>
              <a:rPr lang="ar-SA" altLang="en-US" u="sng" dirty="0">
                <a:cs typeface="B Nazanin" panose="00000400000000000000" pitchFamily="2" charset="-78"/>
              </a:rPr>
              <a:t>بينايي</a:t>
            </a:r>
            <a:r>
              <a:rPr lang="ar-SA" altLang="en-US" dirty="0">
                <a:cs typeface="B Nazanin" panose="00000400000000000000" pitchFamily="2" charset="-78"/>
              </a:rPr>
              <a:t> ( تار بيني يا دو بيني )‌، </a:t>
            </a:r>
            <a:r>
              <a:rPr lang="ar-SA" altLang="en-US" u="sng" dirty="0">
                <a:cs typeface="B Nazanin" panose="00000400000000000000" pitchFamily="2" charset="-78"/>
              </a:rPr>
              <a:t>اشکال در بلع</a:t>
            </a:r>
            <a:r>
              <a:rPr lang="ar-SA" altLang="en-US" dirty="0">
                <a:cs typeface="B Nazanin" panose="00000400000000000000" pitchFamily="2" charset="-78"/>
              </a:rPr>
              <a:t> و </a:t>
            </a:r>
            <a:r>
              <a:rPr lang="ar-SA" altLang="en-US" u="sng" dirty="0">
                <a:cs typeface="B Nazanin" panose="00000400000000000000" pitchFamily="2" charset="-78"/>
              </a:rPr>
              <a:t>خشکي دهان</a:t>
            </a:r>
            <a:r>
              <a:rPr lang="ar-SA" altLang="en-US" dirty="0">
                <a:cs typeface="B Nazanin" panose="00000400000000000000" pitchFamily="2" charset="-78"/>
              </a:rPr>
              <a:t> اولين شکايتهاي بيمار</a:t>
            </a:r>
            <a:r>
              <a:rPr lang="en-US" altLang="en-US" dirty="0">
                <a:cs typeface="B Nazanin" panose="00000400000000000000" pitchFamily="2" charset="-78"/>
              </a:rPr>
              <a:t> </a:t>
            </a:r>
            <a:r>
              <a:rPr lang="ar-SA" altLang="en-US" dirty="0">
                <a:cs typeface="B Nazanin" panose="00000400000000000000" pitchFamily="2" charset="-78"/>
              </a:rPr>
              <a:t>است . در دنباله اين نشانه ها در حالي که بيمار هوشيار است ممکن است </a:t>
            </a:r>
            <a:r>
              <a:rPr lang="ar-SA" altLang="en-US" u="sng" dirty="0">
                <a:cs typeface="B Nazanin" panose="00000400000000000000" pitchFamily="2" charset="-78"/>
              </a:rPr>
              <a:t>فلج شل دو طرفه</a:t>
            </a:r>
            <a:r>
              <a:rPr lang="en-US" altLang="en-US" u="sng" dirty="0">
                <a:cs typeface="B Nazanin" panose="00000400000000000000" pitchFamily="2" charset="-78"/>
              </a:rPr>
              <a:t> </a:t>
            </a:r>
            <a:r>
              <a:rPr lang="ar-SA" altLang="en-US" u="sng" dirty="0">
                <a:cs typeface="B Nazanin" panose="00000400000000000000" pitchFamily="2" charset="-78"/>
              </a:rPr>
              <a:t>پائين</a:t>
            </a:r>
            <a:r>
              <a:rPr lang="ar-SA" altLang="en-US" dirty="0">
                <a:cs typeface="B Nazanin" panose="00000400000000000000" pitchFamily="2" charset="-78"/>
              </a:rPr>
              <a:t> رونده به وجود آيد . در مراحل اوليه بيماري ممکن است </a:t>
            </a:r>
            <a:r>
              <a:rPr lang="ar-SA" altLang="en-US" u="sng" dirty="0">
                <a:cs typeface="B Nazanin" panose="00000400000000000000" pitchFamily="2" charset="-78"/>
              </a:rPr>
              <a:t>استفراغ</a:t>
            </a:r>
            <a:r>
              <a:rPr lang="ar-SA" altLang="en-US" dirty="0">
                <a:cs typeface="B Nazanin" panose="00000400000000000000" pitchFamily="2" charset="-78"/>
              </a:rPr>
              <a:t> ، </a:t>
            </a:r>
            <a:r>
              <a:rPr lang="ar-SA" altLang="en-US" u="sng" dirty="0">
                <a:cs typeface="B Nazanin" panose="00000400000000000000" pitchFamily="2" charset="-78"/>
              </a:rPr>
              <a:t>يبوست</a:t>
            </a:r>
            <a:r>
              <a:rPr lang="ar-SA" altLang="en-US" dirty="0">
                <a:cs typeface="B Nazanin" panose="00000400000000000000" pitchFamily="2" charset="-78"/>
              </a:rPr>
              <a:t> و يا</a:t>
            </a:r>
            <a:r>
              <a:rPr lang="en-US" altLang="en-US" u="sng" dirty="0">
                <a:cs typeface="B Nazanin" panose="00000400000000000000" pitchFamily="2" charset="-78"/>
              </a:rPr>
              <a:t> </a:t>
            </a:r>
            <a:r>
              <a:rPr lang="ar-SA" altLang="en-US" u="sng" dirty="0">
                <a:cs typeface="B Nazanin" panose="00000400000000000000" pitchFamily="2" charset="-78"/>
              </a:rPr>
              <a:t>اسهال</a:t>
            </a:r>
            <a:r>
              <a:rPr lang="ar-SA" altLang="en-US" dirty="0">
                <a:cs typeface="B Nazanin" panose="00000400000000000000" pitchFamily="2" charset="-78"/>
              </a:rPr>
              <a:t> نيز ديده شود . معمولاً‌ </a:t>
            </a:r>
            <a:r>
              <a:rPr lang="ar-SA" altLang="en-US" u="sng" dirty="0">
                <a:cs typeface="B Nazanin" panose="00000400000000000000" pitchFamily="2" charset="-78"/>
              </a:rPr>
              <a:t>تب</a:t>
            </a:r>
            <a:r>
              <a:rPr lang="en-US" altLang="en-US" u="sng" dirty="0">
                <a:cs typeface="B Nazanin" panose="00000400000000000000" pitchFamily="2" charset="-78"/>
              </a:rPr>
              <a:t> </a:t>
            </a:r>
            <a:r>
              <a:rPr lang="ar-SA" altLang="en-US" u="sng" dirty="0">
                <a:cs typeface="B Nazanin" panose="00000400000000000000" pitchFamily="2" charset="-78"/>
              </a:rPr>
              <a:t>ديده نمي شود.</a:t>
            </a:r>
            <a:r>
              <a:rPr lang="ar-SA" altLang="en-US" dirty="0">
                <a:cs typeface="B Nazanin" panose="00000400000000000000" pitchFamily="2" charset="-78"/>
              </a:rPr>
              <a:t> و بهبودي ممکن است براي ماهها طول بکشد</a:t>
            </a:r>
            <a:r>
              <a:rPr lang="en-US" altLang="en-US" dirty="0">
                <a:cs typeface="B Nazanin" panose="00000400000000000000" pitchFamily="2" charset="-78"/>
              </a:rPr>
              <a:t> </a:t>
            </a:r>
            <a:r>
              <a:rPr lang="en-US" altLang="en-US" dirty="0" smtClean="0">
                <a:cs typeface="B Nazanin" panose="00000400000000000000" pitchFamily="2" charset="-78"/>
              </a:rPr>
              <a:t>.</a:t>
            </a:r>
            <a:endParaRPr lang="en-US" altLang="en-US" dirty="0">
              <a:cs typeface="B Nazanin" panose="00000400000000000000" pitchFamily="2" charset="-78"/>
            </a:endParaRPr>
          </a:p>
        </p:txBody>
      </p:sp>
    </p:spTree>
    <p:extLst>
      <p:ext uri="{BB962C8B-B14F-4D97-AF65-F5344CB8AC3E}">
        <p14:creationId xmlns:p14="http://schemas.microsoft.com/office/powerpoint/2010/main" val="3411663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0789"/>
            <a:ext cx="10515600" cy="5526174"/>
          </a:xfrm>
        </p:spPr>
        <p:txBody>
          <a:bodyPr>
            <a:normAutofit fontScale="92500" lnSpcReduction="20000"/>
          </a:bodyPr>
          <a:lstStyle/>
          <a:p>
            <a:pPr algn="ctr"/>
            <a:endParaRPr lang="fa-IR" altLang="en-US" sz="3600" dirty="0">
              <a:cs typeface="B Titr" panose="00000700000000000000" pitchFamily="2" charset="-78"/>
            </a:endParaRPr>
          </a:p>
          <a:p>
            <a:r>
              <a:rPr lang="fa-IR" altLang="en-US" sz="3600" dirty="0">
                <a:solidFill>
                  <a:srgbClr val="FF0000"/>
                </a:solidFill>
                <a:cs typeface="B Titr" panose="00000700000000000000" pitchFamily="2" charset="-78"/>
              </a:rPr>
              <a:t>علائم شایع</a:t>
            </a:r>
          </a:p>
          <a:p>
            <a:pPr algn="r" rtl="1">
              <a:spcBef>
                <a:spcPct val="0"/>
              </a:spcBef>
              <a:buFont typeface="Wingdings" panose="05000000000000000000" pitchFamily="2" charset="2"/>
              <a:buChar char="§"/>
            </a:pPr>
            <a:r>
              <a:rPr lang="ar-SA" altLang="en-US" dirty="0">
                <a:solidFill>
                  <a:srgbClr val="FF0000"/>
                </a:solidFill>
                <a:cs typeface="B Titr" panose="00000700000000000000" pitchFamily="2" charset="-78"/>
              </a:rPr>
              <a:t>علايم‌ زير معمولاً 36-18 ساعت‌ پس‌ از خوردن‌ غذاي‌ آلوده‌ رخ‌</a:t>
            </a:r>
            <a:r>
              <a:rPr lang="en-US" altLang="en-US" dirty="0">
                <a:solidFill>
                  <a:srgbClr val="FF0000"/>
                </a:solidFill>
                <a:cs typeface="B Titr" panose="00000700000000000000" pitchFamily="2" charset="-78"/>
              </a:rPr>
              <a:t> </a:t>
            </a:r>
            <a:r>
              <a:rPr lang="ar-SA" altLang="en-US" dirty="0">
                <a:solidFill>
                  <a:srgbClr val="FF0000"/>
                </a:solidFill>
                <a:cs typeface="B Titr" panose="00000700000000000000" pitchFamily="2" charset="-78"/>
              </a:rPr>
              <a:t>مي‌دهند</a:t>
            </a:r>
            <a:r>
              <a:rPr lang="en-US" altLang="en-US" sz="3200" dirty="0">
                <a:solidFill>
                  <a:srgbClr val="FF0000"/>
                </a:solidFill>
                <a:cs typeface="B Titr" panose="00000700000000000000" pitchFamily="2" charset="-78"/>
              </a:rPr>
              <a:t>: </a:t>
            </a:r>
            <a:r>
              <a:rPr lang="en-US" altLang="en-US" sz="3600" dirty="0">
                <a:cs typeface="B Nazanin" panose="00000400000000000000" pitchFamily="2" charset="-78"/>
              </a:rPr>
              <a:t/>
            </a:r>
            <a:br>
              <a:rPr lang="en-US" altLang="en-US" sz="3600" dirty="0">
                <a:cs typeface="B Nazanin" panose="00000400000000000000" pitchFamily="2" charset="-78"/>
              </a:rPr>
            </a:br>
            <a:r>
              <a:rPr lang="ar-SA" altLang="en-US" dirty="0">
                <a:cs typeface="B Nazanin" panose="00000400000000000000" pitchFamily="2" charset="-78"/>
              </a:rPr>
              <a:t>تار شدن‌ ديد، يا دو </a:t>
            </a:r>
            <a:r>
              <a:rPr lang="fa-IR" altLang="en-US" dirty="0" smtClean="0">
                <a:cs typeface="B Nazanin" panose="00000400000000000000" pitchFamily="2" charset="-78"/>
              </a:rPr>
              <a:t>بینی</a:t>
            </a:r>
            <a:r>
              <a:rPr lang="en-US" altLang="en-US" dirty="0">
                <a:cs typeface="B Nazanin" panose="00000400000000000000" pitchFamily="2" charset="-78"/>
              </a:rPr>
              <a:t/>
            </a:r>
            <a:br>
              <a:rPr lang="en-US" altLang="en-US" dirty="0">
                <a:cs typeface="B Nazanin" panose="00000400000000000000" pitchFamily="2" charset="-78"/>
              </a:rPr>
            </a:br>
            <a:r>
              <a:rPr lang="ar-SA" altLang="en-US" dirty="0">
                <a:cs typeface="B Nazanin" panose="00000400000000000000" pitchFamily="2" charset="-78"/>
              </a:rPr>
              <a:t>افتادن‌ پلك‌هاي‌ چشم‌</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خشك‌</a:t>
            </a:r>
            <a:r>
              <a:rPr lang="en-US" altLang="en-US" dirty="0">
                <a:cs typeface="B Nazanin" panose="00000400000000000000" pitchFamily="2" charset="-78"/>
              </a:rPr>
              <a:t> </a:t>
            </a:r>
            <a:r>
              <a:rPr lang="ar-SA" altLang="en-US" dirty="0">
                <a:cs typeface="B Nazanin" panose="00000400000000000000" pitchFamily="2" charset="-78"/>
              </a:rPr>
              <a:t>شدن‌ دهان‌</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خورده‌ خورده‌ صحبت‌ كردن‌</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مشكل‌ در قورت‌ دادن‌ غذا يا مايعات‌</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استفراغ‌ و اسهال‌</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ضعف‌ دست‌ها يا پاها، كه‌ نهايتاً ممكن‌ است‌ به‌ فلج‌</a:t>
            </a:r>
            <a:r>
              <a:rPr lang="en-US" altLang="en-US" dirty="0">
                <a:cs typeface="B Nazanin" panose="00000400000000000000" pitchFamily="2" charset="-78"/>
              </a:rPr>
              <a:t> </a:t>
            </a:r>
            <a:r>
              <a:rPr lang="ar-SA" altLang="en-US" dirty="0">
                <a:cs typeface="B Nazanin" panose="00000400000000000000" pitchFamily="2" charset="-78"/>
              </a:rPr>
              <a:t>نيز بيانجامد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تب‌ وجود ندارد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توانايي‌هاي‌ ذهني‌ دچار اختلال‌ </a:t>
            </a:r>
            <a:r>
              <a:rPr lang="ar-SA" altLang="en-US" dirty="0" smtClean="0">
                <a:cs typeface="B Nazanin" panose="00000400000000000000" pitchFamily="2" charset="-78"/>
              </a:rPr>
              <a:t>نمي‌شوند</a:t>
            </a:r>
            <a:endParaRPr lang="en-US" altLang="en-US" dirty="0" smtClean="0">
              <a:cs typeface="B Nazanin" panose="00000400000000000000" pitchFamily="2" charset="-78"/>
            </a:endParaRPr>
          </a:p>
          <a:p>
            <a:pPr algn="r" rtl="1">
              <a:spcBef>
                <a:spcPct val="0"/>
              </a:spcBef>
              <a:buFont typeface="Wingdings" panose="05000000000000000000" pitchFamily="2" charset="2"/>
              <a:buChar char="§"/>
            </a:pPr>
            <a:r>
              <a:rPr lang="ar-SA" altLang="en-US" dirty="0" smtClean="0">
                <a:solidFill>
                  <a:srgbClr val="FF0000"/>
                </a:solidFill>
                <a:cs typeface="B Titr" panose="00000700000000000000" pitchFamily="2" charset="-78"/>
              </a:rPr>
              <a:t>علايم‌ </a:t>
            </a:r>
            <a:r>
              <a:rPr lang="ar-SA" altLang="en-US" dirty="0">
                <a:solidFill>
                  <a:srgbClr val="FF0000"/>
                </a:solidFill>
                <a:cs typeface="B Titr" panose="00000700000000000000" pitchFamily="2" charset="-78"/>
              </a:rPr>
              <a:t>زير در شيرخواران‌ رخ‌ مي‌دهند</a:t>
            </a:r>
            <a:r>
              <a:rPr lang="en-US" altLang="en-US" dirty="0">
                <a:solidFill>
                  <a:srgbClr val="FF0000"/>
                </a:solidFill>
                <a:cs typeface="B Titr" panose="00000700000000000000" pitchFamily="2" charset="-78"/>
              </a:rPr>
              <a:t>: </a:t>
            </a:r>
            <a:r>
              <a:rPr lang="en-US" altLang="en-US" sz="3600" dirty="0">
                <a:cs typeface="B Nazanin" panose="00000400000000000000" pitchFamily="2" charset="-78"/>
              </a:rPr>
              <a:t/>
            </a:r>
            <a:br>
              <a:rPr lang="en-US" altLang="en-US" sz="3600" dirty="0">
                <a:cs typeface="B Nazanin" panose="00000400000000000000" pitchFamily="2" charset="-78"/>
              </a:rPr>
            </a:br>
            <a:r>
              <a:rPr lang="ar-SA" altLang="en-US" dirty="0">
                <a:cs typeface="B Nazanin" panose="00000400000000000000" pitchFamily="2" charset="-78"/>
              </a:rPr>
              <a:t>يبوست‌ شديد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گريه‌ ضعيف‌</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ناتواني‌ در مكيدن‌ پستان‌ مادر</a:t>
            </a:r>
            <a:endParaRPr lang="en-US" altLang="en-US"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954" y="2379518"/>
            <a:ext cx="4125191" cy="2971799"/>
          </a:xfrm>
          <a:prstGeom prst="rect">
            <a:avLst/>
          </a:prstGeom>
        </p:spPr>
      </p:pic>
    </p:spTree>
    <p:extLst>
      <p:ext uri="{BB962C8B-B14F-4D97-AF65-F5344CB8AC3E}">
        <p14:creationId xmlns:p14="http://schemas.microsoft.com/office/powerpoint/2010/main" val="3495297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472595"/>
          </a:xfrm>
        </p:spPr>
        <p:txBody>
          <a:bodyPr>
            <a:normAutofit fontScale="90000"/>
          </a:bodyPr>
          <a:lstStyle/>
          <a:p>
            <a:pPr algn="r"/>
            <a:r>
              <a:rPr lang="fa-IR" sz="3200" dirty="0" smtClean="0">
                <a:solidFill>
                  <a:srgbClr val="FF0000"/>
                </a:solidFill>
                <a:cs typeface="B Titr" panose="00000700000000000000" pitchFamily="2" charset="-78"/>
              </a:rPr>
              <a:t>انواع بوتولیسم:</a:t>
            </a:r>
            <a:endParaRPr lang="en-US" sz="3200" dirty="0">
              <a:solidFill>
                <a:srgbClr val="FF0000"/>
              </a:solidFill>
              <a:cs typeface="B Titr" panose="00000700000000000000" pitchFamily="2" charset="-78"/>
            </a:endParaRPr>
          </a:p>
        </p:txBody>
      </p:sp>
      <p:sp>
        <p:nvSpPr>
          <p:cNvPr id="4" name="Rectangle 3"/>
          <p:cNvSpPr/>
          <p:nvPr/>
        </p:nvSpPr>
        <p:spPr>
          <a:xfrm>
            <a:off x="774123" y="1104129"/>
            <a:ext cx="10643754" cy="4247317"/>
          </a:xfrm>
          <a:prstGeom prst="rect">
            <a:avLst/>
          </a:prstGeom>
        </p:spPr>
        <p:txBody>
          <a:bodyPr wrap="square">
            <a:spAutoFit/>
          </a:bodyPr>
          <a:lstStyle/>
          <a:p>
            <a:pPr algn="r" rtl="1">
              <a:lnSpc>
                <a:spcPct val="150000"/>
              </a:lnSpc>
            </a:pPr>
            <a:endParaRPr lang="fa-IR" altLang="en-US" dirty="0">
              <a:cs typeface="B Nazanin" panose="00000400000000000000" pitchFamily="2" charset="-78"/>
            </a:endParaRPr>
          </a:p>
          <a:p>
            <a:pPr algn="just" rtl="1">
              <a:lnSpc>
                <a:spcPct val="150000"/>
              </a:lnSpc>
            </a:pPr>
            <a:r>
              <a:rPr lang="en-US" altLang="en-US" dirty="0">
                <a:cs typeface="B Titr" panose="00000700000000000000" pitchFamily="2" charset="-78"/>
              </a:rPr>
              <a:t>.</a:t>
            </a:r>
            <a:r>
              <a:rPr lang="ar-SA" altLang="en-US" dirty="0">
                <a:cs typeface="B Titr" panose="00000700000000000000" pitchFamily="2" charset="-78"/>
              </a:rPr>
              <a:t> سه نوع بوتوليسم وجود دارد </a:t>
            </a:r>
            <a:r>
              <a:rPr lang="fa-IR" altLang="en-US" dirty="0">
                <a:cs typeface="B Titr" panose="00000700000000000000" pitchFamily="2" charset="-78"/>
              </a:rPr>
              <a:t>:</a:t>
            </a:r>
          </a:p>
          <a:p>
            <a:pPr algn="just" rtl="1">
              <a:lnSpc>
                <a:spcPct val="150000"/>
              </a:lnSpc>
            </a:pPr>
            <a:r>
              <a:rPr lang="ar-SA" altLang="en-US" sz="2400" dirty="0">
                <a:cs typeface="B Nazanin" panose="00000400000000000000" pitchFamily="2" charset="-78"/>
              </a:rPr>
              <a:t> </a:t>
            </a:r>
            <a:r>
              <a:rPr lang="fa-IR" altLang="en-US" sz="2400" dirty="0" smtClean="0">
                <a:cs typeface="B Nazanin" panose="00000400000000000000" pitchFamily="2" charset="-78"/>
              </a:rPr>
              <a:t>1-</a:t>
            </a:r>
            <a:r>
              <a:rPr lang="ar-SA" altLang="en-US" sz="2400" dirty="0" smtClean="0">
                <a:cs typeface="B Nazanin" panose="00000400000000000000" pitchFamily="2" charset="-78"/>
              </a:rPr>
              <a:t>بوتوليسم </a:t>
            </a:r>
            <a:r>
              <a:rPr lang="ar-SA" altLang="en-US" sz="2400" dirty="0">
                <a:cs typeface="B Nazanin" panose="00000400000000000000" pitchFamily="2" charset="-78"/>
              </a:rPr>
              <a:t>منتقله با غذا ( بوتوليسم کلاسيک ) </a:t>
            </a:r>
            <a:endParaRPr lang="fa-IR" altLang="en-US" sz="2400" dirty="0" smtClean="0">
              <a:cs typeface="B Nazanin" panose="00000400000000000000" pitchFamily="2" charset="-78"/>
            </a:endParaRPr>
          </a:p>
          <a:p>
            <a:pPr algn="just" rtl="1">
              <a:lnSpc>
                <a:spcPct val="150000"/>
              </a:lnSpc>
            </a:pPr>
            <a:r>
              <a:rPr lang="fa-IR" altLang="en-US" sz="2400" dirty="0" smtClean="0">
                <a:cs typeface="B Nazanin" panose="00000400000000000000" pitchFamily="2" charset="-78"/>
              </a:rPr>
              <a:t>2-</a:t>
            </a:r>
            <a:r>
              <a:rPr lang="ar-SA" altLang="en-US" sz="2400" dirty="0" smtClean="0">
                <a:cs typeface="B Nazanin" panose="00000400000000000000" pitchFamily="2" charset="-78"/>
              </a:rPr>
              <a:t>زخم</a:t>
            </a:r>
            <a:r>
              <a:rPr lang="en-US" altLang="en-US" sz="2400" dirty="0" smtClean="0">
                <a:cs typeface="B Nazanin" panose="00000400000000000000" pitchFamily="2" charset="-78"/>
              </a:rPr>
              <a:t> </a:t>
            </a:r>
            <a:r>
              <a:rPr lang="ar-SA" altLang="en-US" sz="2400" dirty="0">
                <a:cs typeface="B Nazanin" panose="00000400000000000000" pitchFamily="2" charset="-78"/>
              </a:rPr>
              <a:t>بوتوليسم </a:t>
            </a:r>
            <a:r>
              <a:rPr lang="fa-IR" altLang="en-US" sz="2400" dirty="0" smtClean="0">
                <a:cs typeface="B Nazanin" panose="00000400000000000000" pitchFamily="2" charset="-78"/>
              </a:rPr>
              <a:t>:</a:t>
            </a:r>
            <a:r>
              <a:rPr lang="fa-IR" sz="2400" dirty="0">
                <a:cs typeface="B Nazanin" panose="00000400000000000000" pitchFamily="2" charset="-78"/>
              </a:rPr>
              <a:t>علائم و نشانه‌های بوتولیسم زخم، حدود 10 روز پس از اینکه سم وارد بدن شد، ظاهر می‌شود. علائم و نشانه‌های بوتولیسم زخم، دقیقا مانند بوتولیسم غذا است. زخم ممکن است قرمز و متورم نباشد</a:t>
            </a:r>
            <a:endParaRPr lang="fa-IR" altLang="en-US" sz="2400" dirty="0" smtClean="0">
              <a:cs typeface="B Nazanin" panose="00000400000000000000" pitchFamily="2" charset="-78"/>
            </a:endParaRPr>
          </a:p>
          <a:p>
            <a:pPr algn="just" rtl="1">
              <a:lnSpc>
                <a:spcPct val="150000"/>
              </a:lnSpc>
            </a:pPr>
            <a:r>
              <a:rPr lang="fa-IR" altLang="en-US" sz="2400" dirty="0" smtClean="0">
                <a:cs typeface="B Nazanin" panose="00000400000000000000" pitchFamily="2" charset="-78"/>
              </a:rPr>
              <a:t>3-</a:t>
            </a:r>
            <a:r>
              <a:rPr lang="ar-SA" altLang="en-US" sz="2400" dirty="0" smtClean="0">
                <a:cs typeface="B Nazanin" panose="00000400000000000000" pitchFamily="2" charset="-78"/>
              </a:rPr>
              <a:t>بوتوليسم </a:t>
            </a:r>
            <a:r>
              <a:rPr lang="ar-SA" altLang="en-US" sz="2400" dirty="0">
                <a:cs typeface="B Nazanin" panose="00000400000000000000" pitchFamily="2" charset="-78"/>
              </a:rPr>
              <a:t>روده اي ( بالغين و نوزادان )‌ . </a:t>
            </a:r>
            <a:endParaRPr lang="fa-IR" altLang="en-US" sz="2400" dirty="0" smtClean="0">
              <a:cs typeface="B Nazanin" panose="00000400000000000000" pitchFamily="2" charset="-78"/>
            </a:endParaRPr>
          </a:p>
          <a:p>
            <a:pPr algn="just" rtl="1">
              <a:lnSpc>
                <a:spcPct val="150000"/>
              </a:lnSpc>
            </a:pPr>
            <a:r>
              <a:rPr lang="ar-SA" altLang="en-US" sz="2400" dirty="0" smtClean="0">
                <a:cs typeface="B Nazanin" panose="00000400000000000000" pitchFamily="2" charset="-78"/>
              </a:rPr>
              <a:t>محل </a:t>
            </a:r>
            <a:r>
              <a:rPr lang="ar-SA" altLang="en-US" sz="2400" dirty="0">
                <a:cs typeface="B Nazanin" panose="00000400000000000000" pitchFamily="2" charset="-78"/>
              </a:rPr>
              <a:t>توليد سم بوتوليسم در</a:t>
            </a:r>
            <a:r>
              <a:rPr lang="en-US" altLang="en-US" sz="2400" dirty="0">
                <a:cs typeface="B Nazanin" panose="00000400000000000000" pitchFamily="2" charset="-78"/>
              </a:rPr>
              <a:t> </a:t>
            </a:r>
            <a:r>
              <a:rPr lang="ar-SA" altLang="en-US" sz="2400" dirty="0">
                <a:cs typeface="B Nazanin" panose="00000400000000000000" pitchFamily="2" charset="-78"/>
              </a:rPr>
              <a:t>اشکال فوق متفاوت است ولي در هر سه شکل بيماري فلج شل ، که نتيجه تأثير سم بر روي</a:t>
            </a:r>
            <a:r>
              <a:rPr lang="en-US" altLang="en-US" sz="2400" dirty="0">
                <a:cs typeface="B Nazanin" panose="00000400000000000000" pitchFamily="2" charset="-78"/>
              </a:rPr>
              <a:t> </a:t>
            </a:r>
            <a:r>
              <a:rPr lang="ar-SA" altLang="en-US" sz="2400" dirty="0">
                <a:cs typeface="B Nazanin" panose="00000400000000000000" pitchFamily="2" charset="-78"/>
              </a:rPr>
              <a:t>نورون هاي عصبي است ، ايجاد مي شود</a:t>
            </a:r>
            <a:r>
              <a:rPr lang="en-US" altLang="en-US" sz="2400" dirty="0">
                <a:cs typeface="B Nazanin" panose="00000400000000000000" pitchFamily="2" charset="-78"/>
              </a:rPr>
              <a:t> </a:t>
            </a:r>
            <a:endParaRPr lang="en-US" sz="2400" dirty="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28217"/>
            <a:ext cx="4021281" cy="1844819"/>
          </a:xfrm>
          <a:prstGeom prst="rect">
            <a:avLst/>
          </a:prstGeom>
        </p:spPr>
      </p:pic>
    </p:spTree>
    <p:extLst>
      <p:ext uri="{BB962C8B-B14F-4D97-AF65-F5344CB8AC3E}">
        <p14:creationId xmlns:p14="http://schemas.microsoft.com/office/powerpoint/2010/main" val="4095455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845" y="560173"/>
            <a:ext cx="10719955" cy="5616790"/>
          </a:xfrm>
        </p:spPr>
        <p:txBody>
          <a:bodyPr>
            <a:normAutofit/>
          </a:bodyPr>
          <a:lstStyle/>
          <a:p>
            <a:pPr algn="ctr"/>
            <a:endParaRPr lang="fa-IR" altLang="en-US" dirty="0">
              <a:cs typeface="B Titr" panose="00000700000000000000" pitchFamily="2" charset="-78"/>
            </a:endParaRPr>
          </a:p>
          <a:p>
            <a:r>
              <a:rPr lang="fa-IR" altLang="en-US" dirty="0">
                <a:solidFill>
                  <a:srgbClr val="FF0000"/>
                </a:solidFill>
                <a:cs typeface="B Titr" panose="00000700000000000000" pitchFamily="2" charset="-78"/>
              </a:rPr>
              <a:t>  علل </a:t>
            </a:r>
            <a:r>
              <a:rPr lang="fa-IR" altLang="en-US" dirty="0" smtClean="0">
                <a:solidFill>
                  <a:srgbClr val="FF0000"/>
                </a:solidFill>
                <a:cs typeface="B Titr" panose="00000700000000000000" pitchFamily="2" charset="-78"/>
              </a:rPr>
              <a:t>بیماری</a:t>
            </a:r>
            <a:endParaRPr lang="fa-IR" altLang="en-US" dirty="0">
              <a:cs typeface="B Titr" panose="00000700000000000000" pitchFamily="2" charset="-78"/>
            </a:endParaRPr>
          </a:p>
          <a:p>
            <a:pPr algn="r" rtl="1"/>
            <a:r>
              <a:rPr lang="ar-SA" altLang="en-US" dirty="0">
                <a:cs typeface="B Nazanin" panose="00000400000000000000" pitchFamily="2" charset="-78"/>
              </a:rPr>
              <a:t>عفونت‌ غذاها (عمدتاً كنسروي‌)</a:t>
            </a:r>
            <a:r>
              <a:rPr lang="fa-IR" altLang="en-US" dirty="0">
                <a:cs typeface="B Nazanin" panose="00000400000000000000" pitchFamily="2" charset="-78"/>
              </a:rPr>
              <a:t>،</a:t>
            </a:r>
            <a:r>
              <a:rPr lang="ar-SA" altLang="en-US" dirty="0">
                <a:cs typeface="B Nazanin" panose="00000400000000000000" pitchFamily="2" charset="-78"/>
              </a:rPr>
              <a:t> با باكتري‌ كلستريديوم‌ بوتولينوم‌</a:t>
            </a:r>
            <a:r>
              <a:rPr lang="en-US" altLang="en-US" dirty="0">
                <a:cs typeface="B Nazanin" panose="00000400000000000000" pitchFamily="2" charset="-78"/>
              </a:rPr>
              <a:t>. </a:t>
            </a:r>
            <a:r>
              <a:rPr lang="ar-SA" altLang="en-US" dirty="0">
                <a:cs typeface="B Nazanin" panose="00000400000000000000" pitchFamily="2" charset="-78"/>
              </a:rPr>
              <a:t>اين‌ باكتري‌ در غذاي‌ آلوده‌ يا خوب‌ پخته‌ نشده‌ رشد مي‌كند. با رشد اين‌ باكتري‌</a:t>
            </a:r>
            <a:r>
              <a:rPr lang="en-US" altLang="en-US" dirty="0">
                <a:cs typeface="B Nazanin" panose="00000400000000000000" pitchFamily="2" charset="-78"/>
              </a:rPr>
              <a:t> </a:t>
            </a:r>
            <a:r>
              <a:rPr lang="ar-SA" altLang="en-US" dirty="0">
                <a:cs typeface="B Nazanin" panose="00000400000000000000" pitchFamily="2" charset="-78"/>
              </a:rPr>
              <a:t>در غذا، سم‌ قدرتمندي‌ توليد و ترشح‌ مي‌شود كه‌ توانايي‌ جذب‌ از دستگاه‌ گوارش‌ و</a:t>
            </a:r>
            <a:r>
              <a:rPr lang="en-US" altLang="en-US" dirty="0">
                <a:cs typeface="B Nazanin" panose="00000400000000000000" pitchFamily="2" charset="-78"/>
              </a:rPr>
              <a:t> </a:t>
            </a:r>
            <a:r>
              <a:rPr lang="ar-SA" altLang="en-US" dirty="0">
                <a:cs typeface="B Nazanin" panose="00000400000000000000" pitchFamily="2" charset="-78"/>
              </a:rPr>
              <a:t>گسترش‌ به‌ دستگاه‌ عصبي‌ مركزي‌ را دارد</a:t>
            </a:r>
            <a:r>
              <a:rPr lang="en-US" altLang="en-US" dirty="0">
                <a:cs typeface="B Nazanin" panose="00000400000000000000" pitchFamily="2" charset="-78"/>
              </a:rPr>
              <a:t>. </a:t>
            </a:r>
            <a:endParaRPr lang="fa-IR" altLang="en-US" dirty="0">
              <a:cs typeface="B Nazanin" panose="00000400000000000000" pitchFamily="2" charset="-78"/>
            </a:endParaRPr>
          </a:p>
          <a:p>
            <a:pPr algn="r" rtl="1"/>
            <a:r>
              <a:rPr lang="en-US" altLang="en-US" dirty="0">
                <a:solidFill>
                  <a:srgbClr val="FF0000"/>
                </a:solidFill>
                <a:cs typeface="B Nazanin" panose="00000400000000000000" pitchFamily="2" charset="-78"/>
              </a:rPr>
              <a:t/>
            </a:r>
            <a:br>
              <a:rPr lang="en-US" altLang="en-US" dirty="0">
                <a:solidFill>
                  <a:srgbClr val="FF0000"/>
                </a:solidFill>
                <a:cs typeface="B Nazanin" panose="00000400000000000000" pitchFamily="2" charset="-78"/>
              </a:rPr>
            </a:br>
            <a:r>
              <a:rPr lang="ar-SA" altLang="en-US" sz="2400" dirty="0">
                <a:solidFill>
                  <a:srgbClr val="FF0000"/>
                </a:solidFill>
                <a:cs typeface="B Titr" panose="00000700000000000000" pitchFamily="2" charset="-78"/>
              </a:rPr>
              <a:t>غذاهايي‌ كه‌ </a:t>
            </a:r>
            <a:r>
              <a:rPr lang="ar-SA" altLang="en-US" sz="2400" dirty="0" smtClean="0">
                <a:solidFill>
                  <a:srgbClr val="FF0000"/>
                </a:solidFill>
                <a:cs typeface="B Titr" panose="00000700000000000000" pitchFamily="2" charset="-78"/>
              </a:rPr>
              <a:t>‌ </a:t>
            </a:r>
            <a:r>
              <a:rPr lang="ar-SA" altLang="en-US" sz="2400" dirty="0">
                <a:solidFill>
                  <a:srgbClr val="FF0000"/>
                </a:solidFill>
                <a:cs typeface="B Titr" panose="00000700000000000000" pitchFamily="2" charset="-78"/>
              </a:rPr>
              <a:t>باعث‌ بوتوليسم‌ شوند </a:t>
            </a:r>
            <a:r>
              <a:rPr lang="ar-SA" altLang="en-US" dirty="0">
                <a:solidFill>
                  <a:srgbClr val="FF0000"/>
                </a:solidFill>
                <a:cs typeface="B Nazanin" panose="00000400000000000000" pitchFamily="2" charset="-78"/>
              </a:rPr>
              <a:t>:</a:t>
            </a:r>
            <a:endParaRPr lang="fa-IR" altLang="en-US" dirty="0">
              <a:solidFill>
                <a:srgbClr val="FF0000"/>
              </a:solidFill>
              <a:cs typeface="B Nazanin" panose="00000400000000000000" pitchFamily="2" charset="-78"/>
            </a:endParaRPr>
          </a:p>
          <a:p>
            <a:pPr algn="r" rtl="1"/>
            <a:r>
              <a:rPr lang="ar-SA" altLang="en-US" dirty="0">
                <a:cs typeface="B Nazanin" panose="00000400000000000000" pitchFamily="2" charset="-78"/>
              </a:rPr>
              <a:t> سبزيجات‌ و ميوه‌هايي‌ كه‌ </a:t>
            </a:r>
            <a:r>
              <a:rPr lang="ar-SA" altLang="en-US" dirty="0" smtClean="0">
                <a:cs typeface="B Nazanin" panose="00000400000000000000" pitchFamily="2" charset="-78"/>
              </a:rPr>
              <a:t>در</a:t>
            </a:r>
            <a:r>
              <a:rPr lang="fa-IR" altLang="en-US" dirty="0" smtClean="0">
                <a:cs typeface="B Nazanin" panose="00000400000000000000" pitchFamily="2" charset="-78"/>
              </a:rPr>
              <a:t>کار</a:t>
            </a:r>
            <a:r>
              <a:rPr lang="ar-SA" altLang="en-US" dirty="0" smtClean="0">
                <a:cs typeface="B Nazanin" panose="00000400000000000000" pitchFamily="2" charset="-78"/>
              </a:rPr>
              <a:t>خانه‌</a:t>
            </a:r>
            <a:r>
              <a:rPr lang="en-US" altLang="en-US" dirty="0" smtClean="0">
                <a:cs typeface="B Nazanin" panose="00000400000000000000" pitchFamily="2" charset="-78"/>
              </a:rPr>
              <a:t> </a:t>
            </a:r>
            <a:r>
              <a:rPr lang="ar-SA" altLang="en-US" dirty="0">
                <a:cs typeface="B Nazanin" panose="00000400000000000000" pitchFamily="2" charset="-78"/>
              </a:rPr>
              <a:t>كنسرو مي‌شوند، ماهي‌، گوشت‌، سوسيس‌ خوب‌ پخته‌ نشده‌، گوشت‌ دوده‌ داده‌ و</a:t>
            </a:r>
            <a:r>
              <a:rPr lang="en-US" altLang="en-US" dirty="0">
                <a:cs typeface="B Nazanin" panose="00000400000000000000" pitchFamily="2" charset="-78"/>
              </a:rPr>
              <a:t> </a:t>
            </a:r>
            <a:r>
              <a:rPr lang="ar-SA" altLang="en-US" dirty="0">
                <a:cs typeface="B Nazanin" panose="00000400000000000000" pitchFamily="2" charset="-78"/>
              </a:rPr>
              <a:t>محصولات‌ لبني‌</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در شيرخواران‌ زير يك‌ سال‌، عسل‌ خام‌ يا ساير غذاهاي‌ پخته‌</a:t>
            </a:r>
            <a:r>
              <a:rPr lang="en-US" altLang="en-US" dirty="0">
                <a:cs typeface="B Nazanin" panose="00000400000000000000" pitchFamily="2" charset="-78"/>
              </a:rPr>
              <a:t> </a:t>
            </a:r>
            <a:r>
              <a:rPr lang="ar-SA" altLang="en-US" dirty="0">
                <a:cs typeface="B Nazanin" panose="00000400000000000000" pitchFamily="2" charset="-78"/>
              </a:rPr>
              <a:t>نشده‌ ممكن‌ است‌ باعث‌ بوتوليسم‌ شوند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اين‌ باكتري‌ امكان‌ دارد زخم‌ را نيز</a:t>
            </a:r>
            <a:r>
              <a:rPr lang="en-US" altLang="en-US" dirty="0">
                <a:cs typeface="B Nazanin" panose="00000400000000000000" pitchFamily="2" charset="-78"/>
              </a:rPr>
              <a:t> </a:t>
            </a:r>
            <a:r>
              <a:rPr lang="ar-SA" altLang="en-US" dirty="0">
                <a:cs typeface="B Nazanin" panose="00000400000000000000" pitchFamily="2" charset="-78"/>
              </a:rPr>
              <a:t>آلوده‌ سازد و سم‌ ترشح‌ كند</a:t>
            </a:r>
            <a:r>
              <a:rPr lang="en-US" altLang="en-US" dirty="0">
                <a:cs typeface="B Nazanin" panose="00000400000000000000" pitchFamily="2" charset="-78"/>
              </a:rPr>
              <a:t>. </a:t>
            </a:r>
          </a:p>
        </p:txBody>
      </p:sp>
    </p:spTree>
    <p:extLst>
      <p:ext uri="{BB962C8B-B14F-4D97-AF65-F5344CB8AC3E}">
        <p14:creationId xmlns:p14="http://schemas.microsoft.com/office/powerpoint/2010/main" val="300601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191" y="362465"/>
            <a:ext cx="10657609" cy="5814498"/>
          </a:xfrm>
        </p:spPr>
        <p:txBody>
          <a:bodyPr/>
          <a:lstStyle/>
          <a:p>
            <a:pPr algn="ctr"/>
            <a:endParaRPr lang="fa-IR" altLang="en-US" dirty="0">
              <a:cs typeface="B Titr" panose="00000700000000000000" pitchFamily="2" charset="-78"/>
            </a:endParaRPr>
          </a:p>
          <a:p>
            <a:r>
              <a:rPr lang="en-US" altLang="en-US" dirty="0">
                <a:solidFill>
                  <a:srgbClr val="FF0000"/>
                </a:solidFill>
                <a:cs typeface="B Titr" panose="00000700000000000000" pitchFamily="2" charset="-78"/>
              </a:rPr>
              <a:t> </a:t>
            </a:r>
            <a:r>
              <a:rPr lang="fa-IR" altLang="en-US" dirty="0" smtClean="0">
                <a:solidFill>
                  <a:srgbClr val="FF0000"/>
                </a:solidFill>
                <a:cs typeface="B Titr" panose="00000700000000000000" pitchFamily="2" charset="-78"/>
              </a:rPr>
              <a:t>پیشگیری</a:t>
            </a:r>
            <a:endParaRPr lang="fa-IR" altLang="en-US" dirty="0">
              <a:solidFill>
                <a:srgbClr val="FF0000"/>
              </a:solidFill>
              <a:cs typeface="B Titr" panose="00000700000000000000" pitchFamily="2" charset="-78"/>
            </a:endParaRPr>
          </a:p>
          <a:p>
            <a:pPr algn="r" rtl="1">
              <a:lnSpc>
                <a:spcPct val="150000"/>
              </a:lnSpc>
            </a:pPr>
            <a:r>
              <a:rPr lang="ar-SA" altLang="en-US" dirty="0">
                <a:cs typeface="B Nazanin" panose="00000400000000000000" pitchFamily="2" charset="-78"/>
              </a:rPr>
              <a:t>اگر قسمتي‌ از قوطي‌ كنسرو بيرون‌ زده‌ است‌، يا اينكه‌ محتويات‌</a:t>
            </a:r>
            <a:r>
              <a:rPr lang="en-US" altLang="en-US" dirty="0">
                <a:cs typeface="B Nazanin" panose="00000400000000000000" pitchFamily="2" charset="-78"/>
              </a:rPr>
              <a:t> </a:t>
            </a:r>
            <a:r>
              <a:rPr lang="ar-SA" altLang="en-US" dirty="0">
                <a:cs typeface="B Nazanin" panose="00000400000000000000" pitchFamily="2" charset="-78"/>
              </a:rPr>
              <a:t>آن‌ رنگ‌ يا بوي‌ عجيبي‌ دارند، اصلاً لب‌ به‌ آن‌ نزنيد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هيچگاه‌ غذايي‌ كه‌</a:t>
            </a:r>
            <a:r>
              <a:rPr lang="en-US" altLang="en-US" dirty="0">
                <a:cs typeface="B Nazanin" panose="00000400000000000000" pitchFamily="2" charset="-78"/>
              </a:rPr>
              <a:t> </a:t>
            </a:r>
            <a:r>
              <a:rPr lang="ar-SA" altLang="en-US" dirty="0">
                <a:cs typeface="B Nazanin" panose="00000400000000000000" pitchFamily="2" charset="-78"/>
              </a:rPr>
              <a:t>قطعاً مشخص‌ نيست‌ خوب‌ پخته‌ يا كنسرو شده‌ است‌ را نخوريد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هيچگاه‌ به‌</a:t>
            </a:r>
            <a:r>
              <a:rPr lang="en-US" altLang="en-US" dirty="0">
                <a:cs typeface="B Nazanin" panose="00000400000000000000" pitchFamily="2" charset="-78"/>
              </a:rPr>
              <a:t> </a:t>
            </a:r>
            <a:r>
              <a:rPr lang="ar-SA" altLang="en-US" dirty="0">
                <a:cs typeface="B Nazanin" panose="00000400000000000000" pitchFamily="2" charset="-78"/>
              </a:rPr>
              <a:t>شيرخواران‌ غذاي‌ حاوي‌ عسل‌ </a:t>
            </a:r>
            <a:r>
              <a:rPr lang="fa-IR" altLang="en-US" dirty="0">
                <a:cs typeface="B Nazanin" panose="00000400000000000000" pitchFamily="2" charset="-78"/>
              </a:rPr>
              <a:t>را برای  </a:t>
            </a:r>
            <a:r>
              <a:rPr lang="ar-SA" altLang="en-US" dirty="0">
                <a:cs typeface="B Nazanin" panose="00000400000000000000" pitchFamily="2" charset="-78"/>
              </a:rPr>
              <a:t>ضد سرفه‌ ندهيد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جوشاندن‌ غذا</a:t>
            </a:r>
            <a:r>
              <a:rPr lang="en-US" altLang="en-US" dirty="0">
                <a:cs typeface="B Nazanin" panose="00000400000000000000" pitchFamily="2" charset="-78"/>
              </a:rPr>
              <a:t> </a:t>
            </a:r>
            <a:r>
              <a:rPr lang="ar-SA" altLang="en-US" dirty="0">
                <a:cs typeface="B Nazanin" panose="00000400000000000000" pitchFamily="2" charset="-78"/>
              </a:rPr>
              <a:t>مي‌تواند از بوتوليسم‌ پيشگيري‌ كند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اگر مشكوك‌</a:t>
            </a:r>
            <a:r>
              <a:rPr lang="en-US" altLang="en-US" dirty="0">
                <a:cs typeface="B Nazanin" panose="00000400000000000000" pitchFamily="2" charset="-78"/>
              </a:rPr>
              <a:t> </a:t>
            </a:r>
            <a:r>
              <a:rPr lang="ar-SA" altLang="en-US" dirty="0">
                <a:cs typeface="B Nazanin" panose="00000400000000000000" pitchFamily="2" charset="-78"/>
              </a:rPr>
              <a:t>به‌ بوتوليسم‌ هستيد، با مركز بهداشت‌ نزديك‌ محل‌ خود تماس‌ بگيريد. در صورت‌</a:t>
            </a:r>
            <a:r>
              <a:rPr lang="en-US" altLang="en-US" dirty="0">
                <a:cs typeface="B Nazanin" panose="00000400000000000000" pitchFamily="2" charset="-78"/>
              </a:rPr>
              <a:t> </a:t>
            </a:r>
            <a:r>
              <a:rPr lang="ar-SA" altLang="en-US" dirty="0">
                <a:cs typeface="B Nazanin" panose="00000400000000000000" pitchFamily="2" charset="-78"/>
              </a:rPr>
              <a:t>قطعي‌ شدن‌ مسأله‌، بايد از طريق‌ رسانه‌ها اطلاع‌رساني‌ كرد و غذاهاي‌ آلوده‌ را</a:t>
            </a:r>
            <a:r>
              <a:rPr lang="en-US" altLang="en-US" dirty="0">
                <a:cs typeface="B Nazanin" panose="00000400000000000000" pitchFamily="2" charset="-78"/>
              </a:rPr>
              <a:t> </a:t>
            </a:r>
            <a:r>
              <a:rPr lang="ar-SA" altLang="en-US" dirty="0">
                <a:cs typeface="B Nazanin" panose="00000400000000000000" pitchFamily="2" charset="-78"/>
              </a:rPr>
              <a:t>نيز از مغازه‌ها جمع‌آوري‌ نمود</a:t>
            </a:r>
            <a:r>
              <a:rPr lang="en-US" altLang="en-US" dirty="0">
                <a:cs typeface="B Nazanin" panose="00000400000000000000" pitchFamily="2" charset="-78"/>
              </a:rPr>
              <a:t>. </a:t>
            </a:r>
          </a:p>
        </p:txBody>
      </p:sp>
    </p:spTree>
    <p:extLst>
      <p:ext uri="{BB962C8B-B14F-4D97-AF65-F5344CB8AC3E}">
        <p14:creationId xmlns:p14="http://schemas.microsoft.com/office/powerpoint/2010/main" val="4098638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7355" y="782396"/>
            <a:ext cx="9601196" cy="3318936"/>
          </a:xfrm>
        </p:spPr>
        <p:txBody>
          <a:bodyPr/>
          <a:lstStyle/>
          <a:p>
            <a:pPr algn="ctr" rtl="1"/>
            <a:r>
              <a:rPr lang="ar-SA" altLang="en-US" dirty="0">
                <a:solidFill>
                  <a:srgbClr val="FF0000"/>
                </a:solidFill>
                <a:cs typeface="B Titr" panose="00000700000000000000" pitchFamily="2" charset="-78"/>
              </a:rPr>
              <a:t>عواقب‌ مورد</a:t>
            </a:r>
            <a:r>
              <a:rPr lang="en-US" altLang="en-US" dirty="0">
                <a:solidFill>
                  <a:srgbClr val="FF0000"/>
                </a:solidFill>
                <a:cs typeface="B Titr" panose="00000700000000000000" pitchFamily="2" charset="-78"/>
              </a:rPr>
              <a:t> </a:t>
            </a:r>
            <a:r>
              <a:rPr lang="ar-SA" altLang="en-US" dirty="0">
                <a:solidFill>
                  <a:srgbClr val="FF0000"/>
                </a:solidFill>
                <a:cs typeface="B Titr" panose="00000700000000000000" pitchFamily="2" charset="-78"/>
              </a:rPr>
              <a:t>انتظار</a:t>
            </a:r>
            <a:endParaRPr lang="en-US" altLang="en-US" dirty="0">
              <a:solidFill>
                <a:srgbClr val="FF0000"/>
              </a:solidFill>
              <a:cs typeface="B Titr" panose="00000700000000000000" pitchFamily="2" charset="-78"/>
            </a:endParaRPr>
          </a:p>
          <a:p>
            <a:pPr algn="r" rtl="1">
              <a:lnSpc>
                <a:spcPct val="150000"/>
              </a:lnSpc>
            </a:pPr>
            <a:r>
              <a:rPr lang="ar-SA" altLang="en-US" dirty="0">
                <a:cs typeface="B Mitra" panose="00000400000000000000" pitchFamily="2" charset="-78"/>
              </a:rPr>
              <a:t>با اقدام‌ فوري‌، پيامد بيماري‌ خوب‌ است‌. هر چه‌ قدر مقدار سم‌</a:t>
            </a:r>
            <a:r>
              <a:rPr lang="en-US" altLang="en-US" dirty="0">
                <a:cs typeface="B Mitra" panose="00000400000000000000" pitchFamily="2" charset="-78"/>
              </a:rPr>
              <a:t> </a:t>
            </a:r>
            <a:r>
              <a:rPr lang="ar-SA" altLang="en-US" dirty="0">
                <a:cs typeface="B Mitra" panose="00000400000000000000" pitchFamily="2" charset="-78"/>
              </a:rPr>
              <a:t>ورودي‌ بيشتر باشد، علايم‌ زودتر آغاز مي‌شوند و وضعيت‌ بيمار نيز خطرناك‌تر خواهد</a:t>
            </a:r>
            <a:r>
              <a:rPr lang="en-US" altLang="en-US" dirty="0">
                <a:cs typeface="B Mitra" panose="00000400000000000000" pitchFamily="2" charset="-78"/>
              </a:rPr>
              <a:t> </a:t>
            </a:r>
            <a:r>
              <a:rPr lang="ar-SA" altLang="en-US" dirty="0">
                <a:cs typeface="B Mitra" panose="00000400000000000000" pitchFamily="2" charset="-78"/>
              </a:rPr>
              <a:t>بود. ميزان‌ كلي‌ مرگ‌ومير 25%-10% است‌</a:t>
            </a:r>
            <a:r>
              <a:rPr lang="en-US" altLang="en-US" dirty="0">
                <a:cs typeface="B Mitra" panose="00000400000000000000" pitchFamily="2" charset="-78"/>
              </a:rPr>
              <a:t>. </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883" y="2441864"/>
            <a:ext cx="6920344" cy="3522518"/>
          </a:xfrm>
          <a:prstGeom prst="rect">
            <a:avLst/>
          </a:prstGeom>
        </p:spPr>
      </p:pic>
    </p:spTree>
    <p:extLst>
      <p:ext uri="{BB962C8B-B14F-4D97-AF65-F5344CB8AC3E}">
        <p14:creationId xmlns:p14="http://schemas.microsoft.com/office/powerpoint/2010/main" val="3634589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691" y="802066"/>
            <a:ext cx="10515600" cy="4985670"/>
          </a:xfrm>
        </p:spPr>
        <p:txBody>
          <a:bodyPr/>
          <a:lstStyle/>
          <a:p>
            <a:pPr algn="ctr" rtl="1"/>
            <a:endParaRPr lang="fa-IR" altLang="en-US" dirty="0">
              <a:cs typeface="B Mitra" panose="00000400000000000000" pitchFamily="2" charset="-78"/>
            </a:endParaRPr>
          </a:p>
          <a:p>
            <a:pPr algn="ctr" rtl="1"/>
            <a:r>
              <a:rPr lang="fa-IR" altLang="en-US" dirty="0" smtClean="0">
                <a:solidFill>
                  <a:srgbClr val="FF0000"/>
                </a:solidFill>
                <a:cs typeface="B Titr" panose="00000700000000000000" pitchFamily="2" charset="-78"/>
              </a:rPr>
              <a:t>تشخیص:</a:t>
            </a:r>
            <a:endParaRPr lang="fa-IR" altLang="en-US" dirty="0">
              <a:solidFill>
                <a:srgbClr val="FF0000"/>
              </a:solidFill>
              <a:cs typeface="B Titr" panose="00000700000000000000" pitchFamily="2" charset="-78"/>
            </a:endParaRPr>
          </a:p>
          <a:p>
            <a:pPr algn="ctr" rtl="1"/>
            <a:endParaRPr lang="fa-IR" altLang="en-US" dirty="0">
              <a:cs typeface="B Mitra" panose="00000400000000000000" pitchFamily="2" charset="-78"/>
            </a:endParaRPr>
          </a:p>
          <a:p>
            <a:pPr algn="r" rtl="1"/>
            <a:r>
              <a:rPr lang="fa-IR" altLang="en-US" dirty="0" smtClean="0">
                <a:cs typeface="B Nazanin" panose="00000400000000000000" pitchFamily="2" charset="-78"/>
              </a:rPr>
              <a:t>با نمونه گیری از خون ،مدفوع،محتویات استفراغ ،و یا محتویات معده و مشاهده باکتری و یا ثرات سم در </a:t>
            </a:r>
          </a:p>
          <a:p>
            <a:pPr algn="r" rtl="1"/>
            <a:r>
              <a:rPr lang="fa-IR" altLang="en-US" dirty="0" smtClean="0">
                <a:cs typeface="B Nazanin" panose="00000400000000000000" pitchFamily="2" charset="-78"/>
              </a:rPr>
              <a:t>نمونه ها بیماری قابل تشخیص است.</a:t>
            </a:r>
          </a:p>
          <a:p>
            <a:pPr algn="r" rtl="1"/>
            <a:r>
              <a:rPr lang="fa-IR" altLang="en-US" dirty="0" smtClean="0">
                <a:cs typeface="B Nazanin" panose="00000400000000000000" pitchFamily="2" charset="-78"/>
              </a:rPr>
              <a:t>در </a:t>
            </a:r>
            <a:r>
              <a:rPr lang="fa-IR" altLang="en-US" dirty="0">
                <a:cs typeface="B Nazanin" panose="00000400000000000000" pitchFamily="2" charset="-78"/>
              </a:rPr>
              <a:t>بوتولیسم ناشی از زخم ، از سرم ، مواد ترشحی و بافت مرده یا سواپ گرفته شده از زخم بیماران </a:t>
            </a:r>
            <a:endParaRPr lang="fa-IR" altLang="en-US" dirty="0" smtClean="0">
              <a:cs typeface="B Nazanin" panose="00000400000000000000" pitchFamily="2" charset="-78"/>
            </a:endParaRPr>
          </a:p>
          <a:p>
            <a:pPr algn="r" rtl="1"/>
            <a:r>
              <a:rPr lang="fa-IR" altLang="en-US" dirty="0" smtClean="0">
                <a:cs typeface="B Nazanin" panose="00000400000000000000" pitchFamily="2" charset="-78"/>
              </a:rPr>
              <a:t>در </a:t>
            </a:r>
            <a:r>
              <a:rPr lang="fa-IR" altLang="en-US" dirty="0">
                <a:cs typeface="B Nazanin" panose="00000400000000000000" pitchFamily="2" charset="-78"/>
              </a:rPr>
              <a:t>بوتولیسم اطفال </a:t>
            </a:r>
            <a:r>
              <a:rPr lang="fa-IR" altLang="en-US" dirty="0" smtClean="0">
                <a:cs typeface="B Nazanin" panose="00000400000000000000" pitchFamily="2" charset="-78"/>
              </a:rPr>
              <a:t> از طریق نمونه </a:t>
            </a:r>
            <a:r>
              <a:rPr lang="fa-IR" altLang="en-US" dirty="0">
                <a:cs typeface="B Nazanin" panose="00000400000000000000" pitchFamily="2" charset="-78"/>
              </a:rPr>
              <a:t>های مدفوع و سرم </a:t>
            </a:r>
            <a:r>
              <a:rPr lang="fa-IR" altLang="en-US" dirty="0" smtClean="0">
                <a:cs typeface="B Nazanin" panose="00000400000000000000" pitchFamily="2" charset="-78"/>
              </a:rPr>
              <a:t>اقدام </a:t>
            </a:r>
            <a:r>
              <a:rPr lang="fa-IR" altLang="en-US" dirty="0">
                <a:cs typeface="B Nazanin" panose="00000400000000000000" pitchFamily="2" charset="-78"/>
              </a:rPr>
              <a:t>گردد.</a:t>
            </a:r>
            <a:endParaRPr lang="en-US" altLang="en-US" dirty="0">
              <a:cs typeface="B Nazanin" panose="00000400000000000000" pitchFamily="2" charset="-78"/>
            </a:endParaRPr>
          </a:p>
          <a:p>
            <a:endParaRPr lang="en-US" dirty="0"/>
          </a:p>
        </p:txBody>
      </p:sp>
    </p:spTree>
    <p:extLst>
      <p:ext uri="{BB962C8B-B14F-4D97-AF65-F5344CB8AC3E}">
        <p14:creationId xmlns:p14="http://schemas.microsoft.com/office/powerpoint/2010/main" val="1829955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718" y="502280"/>
            <a:ext cx="10515600" cy="5196701"/>
          </a:xfrm>
        </p:spPr>
        <p:txBody>
          <a:bodyPr/>
          <a:lstStyle/>
          <a:p>
            <a:pPr rtl="1"/>
            <a:r>
              <a:rPr lang="fa-IR" altLang="en-US" dirty="0">
                <a:solidFill>
                  <a:srgbClr val="FF0000"/>
                </a:solidFill>
                <a:cs typeface="B Titr" panose="00000700000000000000" pitchFamily="2" charset="-78"/>
              </a:rPr>
              <a:t>اصول کلی </a:t>
            </a:r>
            <a:r>
              <a:rPr lang="fa-IR" altLang="en-US" dirty="0" smtClean="0">
                <a:solidFill>
                  <a:srgbClr val="FF0000"/>
                </a:solidFill>
                <a:cs typeface="B Titr" panose="00000700000000000000" pitchFamily="2" charset="-78"/>
              </a:rPr>
              <a:t>درمان</a:t>
            </a:r>
            <a:endParaRPr lang="fa-IR" altLang="en-US" dirty="0">
              <a:cs typeface="B Titr" panose="00000700000000000000" pitchFamily="2" charset="-78"/>
            </a:endParaRPr>
          </a:p>
          <a:p>
            <a:pPr algn="r" rtl="1">
              <a:lnSpc>
                <a:spcPct val="200000"/>
              </a:lnSpc>
            </a:pPr>
            <a:r>
              <a:rPr lang="ar-SA" altLang="en-US" dirty="0">
                <a:cs typeface="B Nazanin" panose="00000400000000000000" pitchFamily="2" charset="-78"/>
              </a:rPr>
              <a:t>بستري‌ كردن‌ بيمار جهت‌ انجام‌ مراقبت‌هاي‌ ويژه‌. امكان‌ دارد</a:t>
            </a:r>
            <a:r>
              <a:rPr lang="en-US" altLang="en-US" dirty="0">
                <a:cs typeface="B Nazanin" panose="00000400000000000000" pitchFamily="2" charset="-78"/>
              </a:rPr>
              <a:t> </a:t>
            </a:r>
            <a:r>
              <a:rPr lang="ar-SA" altLang="en-US" dirty="0">
                <a:cs typeface="B Nazanin" panose="00000400000000000000" pitchFamily="2" charset="-78"/>
              </a:rPr>
              <a:t>بيمار به‌ تهويه‌ مكانيكي‌</a:t>
            </a:r>
            <a:r>
              <a:rPr lang="fa-IR" altLang="en-US" dirty="0">
                <a:cs typeface="B Nazanin" panose="00000400000000000000" pitchFamily="2" charset="-78"/>
              </a:rPr>
              <a:t>،</a:t>
            </a:r>
            <a:r>
              <a:rPr lang="ar-SA" altLang="en-US" dirty="0">
                <a:cs typeface="B Nazanin" panose="00000400000000000000" pitchFamily="2" charset="-78"/>
              </a:rPr>
              <a:t> نياز پيدا كند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اگر تنها چند ساعت‌ از خوردن‌ غذاي‌</a:t>
            </a:r>
            <a:r>
              <a:rPr lang="en-US" altLang="en-US" dirty="0">
                <a:cs typeface="B Nazanin" panose="00000400000000000000" pitchFamily="2" charset="-78"/>
              </a:rPr>
              <a:t> </a:t>
            </a:r>
            <a:r>
              <a:rPr lang="ar-SA" altLang="en-US" dirty="0">
                <a:cs typeface="B Nazanin" panose="00000400000000000000" pitchFamily="2" charset="-78"/>
              </a:rPr>
              <a:t>مسموم‌ گذشته‌ باشد، بيمار را وادار به‌ استفراغ‌ كنيد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اگر مشكوك‌ به‌</a:t>
            </a:r>
            <a:r>
              <a:rPr lang="en-US" altLang="en-US" dirty="0">
                <a:cs typeface="B Nazanin" panose="00000400000000000000" pitchFamily="2" charset="-78"/>
              </a:rPr>
              <a:t> </a:t>
            </a:r>
            <a:r>
              <a:rPr lang="ar-SA" altLang="en-US" dirty="0">
                <a:cs typeface="B Nazanin" panose="00000400000000000000" pitchFamily="2" charset="-78"/>
              </a:rPr>
              <a:t>بوتوليسم‌ هستيد، در صورت‌ امكان‌ مقداري‌ از غذاي‌ آلوده‌ را براي‌ بررسي‌</a:t>
            </a:r>
            <a:r>
              <a:rPr lang="en-US" altLang="en-US" dirty="0">
                <a:cs typeface="B Nazanin" panose="00000400000000000000" pitchFamily="2" charset="-78"/>
              </a:rPr>
              <a:t> </a:t>
            </a:r>
            <a:r>
              <a:rPr lang="ar-SA" altLang="en-US" dirty="0">
                <a:cs typeface="B Nazanin" panose="00000400000000000000" pitchFamily="2" charset="-78"/>
              </a:rPr>
              <a:t>آزمايشگاهي‌ در داخل‌ يخچال‌ نگهداري‌ كنيد</a:t>
            </a:r>
            <a:r>
              <a:rPr lang="en-US" altLang="en-US" dirty="0">
                <a:cs typeface="B Nazanin" panose="00000400000000000000" pitchFamily="2" charset="-78"/>
              </a:rPr>
              <a:t>. </a:t>
            </a:r>
            <a:endParaRPr lang="fa-IR" altLang="en-US" dirty="0">
              <a:cs typeface="B Nazanin" panose="00000400000000000000" pitchFamily="2" charset="-78"/>
            </a:endParaRPr>
          </a:p>
          <a:p>
            <a:pPr algn="r" rtl="1">
              <a:lnSpc>
                <a:spcPct val="200000"/>
              </a:lnSpc>
            </a:pPr>
            <a:r>
              <a:rPr lang="fa-IR" altLang="en-US" dirty="0">
                <a:cs typeface="B Nazanin" panose="00000400000000000000" pitchFamily="2" charset="-78"/>
              </a:rPr>
              <a:t>درمان در سه روز و با آنتی توکسین بوتولیسم صورت می گیرد .</a:t>
            </a:r>
            <a:endParaRPr lang="en-US" altLang="en-US"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718" y="3257117"/>
            <a:ext cx="2268682" cy="2441864"/>
          </a:xfrm>
          <a:prstGeom prst="rect">
            <a:avLst/>
          </a:prstGeom>
        </p:spPr>
      </p:pic>
    </p:spTree>
    <p:extLst>
      <p:ext uri="{BB962C8B-B14F-4D97-AF65-F5344CB8AC3E}">
        <p14:creationId xmlns:p14="http://schemas.microsoft.com/office/powerpoint/2010/main" val="2709128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scan001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498765" y="540327"/>
            <a:ext cx="11149444" cy="5673437"/>
          </a:xfrm>
          <a:prstGeom prst="rect">
            <a:avLst/>
          </a:prstGeom>
          <a:noFill/>
          <a:ln w="76200">
            <a:solidFill>
              <a:srgbClr val="3399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69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358" y="1136823"/>
            <a:ext cx="10515600" cy="5913352"/>
          </a:xfrm>
        </p:spPr>
        <p:txBody>
          <a:bodyPr/>
          <a:lstStyle/>
          <a:p>
            <a:pPr algn="ctr" rtl="1"/>
            <a:r>
              <a:rPr lang="ar-SA" sz="8000" dirty="0">
                <a:solidFill>
                  <a:schemeClr val="accent2">
                    <a:lumMod val="75000"/>
                  </a:schemeClr>
                </a:solidFill>
                <a:cs typeface="B Nasim" pitchFamily="2" charset="-78"/>
              </a:rPr>
              <a:t>وبا</a:t>
            </a:r>
            <a:r>
              <a:rPr lang="ar-SA" sz="8000" dirty="0"/>
              <a:t> </a:t>
            </a:r>
            <a:endParaRPr lang="en-US" sz="8000" dirty="0"/>
          </a:p>
          <a:p>
            <a:pPr algn="ctr" rtl="1"/>
            <a:endParaRPr lang="fa-IR" dirty="0" smtClean="0"/>
          </a:p>
          <a:p>
            <a:pPr algn="ctr" rtl="1"/>
            <a:endParaRPr lang="en-US" dirty="0"/>
          </a:p>
        </p:txBody>
      </p:sp>
      <p:pic>
        <p:nvPicPr>
          <p:cNvPr id="4" name="Picture 3" descr="C:\Users\ghorbanian\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58" y="1532706"/>
            <a:ext cx="3050058" cy="241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تصوی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177" y="1136823"/>
            <a:ext cx="3410465" cy="215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ghorbanian\Pictures\untitیبفقled.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660" y="2430818"/>
            <a:ext cx="1787611" cy="3270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113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3064" y="706582"/>
            <a:ext cx="10692245" cy="5361709"/>
          </a:xfrm>
        </p:spPr>
      </p:pic>
    </p:spTree>
    <p:extLst>
      <p:ext uri="{BB962C8B-B14F-4D97-AF65-F5344CB8AC3E}">
        <p14:creationId xmlns:p14="http://schemas.microsoft.com/office/powerpoint/2010/main" val="3306088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27" y="527267"/>
            <a:ext cx="8229600" cy="1018366"/>
          </a:xfrm>
        </p:spPr>
        <p:txBody>
          <a:bodyPr>
            <a:normAutofit/>
          </a:bodyPr>
          <a:lstStyle/>
          <a:p>
            <a:pPr algn="r"/>
            <a:r>
              <a:rPr lang="fa-IR" sz="3200" dirty="0" smtClean="0">
                <a:cs typeface="B Titr" panose="00000700000000000000" pitchFamily="2" charset="-78"/>
              </a:rPr>
              <a:t>وبا </a:t>
            </a:r>
            <a:r>
              <a:rPr lang="fa-IR" sz="3200" dirty="0">
                <a:cs typeface="B Titr" panose="00000700000000000000" pitchFamily="2" charset="-78"/>
              </a:rPr>
              <a:t>یک تهدید بین </a:t>
            </a:r>
            <a:r>
              <a:rPr lang="fa-IR" sz="3200" dirty="0" smtClean="0">
                <a:cs typeface="B Titr" panose="00000700000000000000" pitchFamily="2" charset="-78"/>
              </a:rPr>
              <a:t>الملل</a:t>
            </a:r>
            <a:endParaRPr lang="fa-IR" sz="3200" dirty="0">
              <a:cs typeface="B Titr" panose="00000700000000000000" pitchFamily="2" charset="-78"/>
            </a:endParaRPr>
          </a:p>
        </p:txBody>
      </p:sp>
      <p:sp>
        <p:nvSpPr>
          <p:cNvPr id="3" name="Content Placeholder 2"/>
          <p:cNvSpPr>
            <a:spLocks noGrp="1"/>
          </p:cNvSpPr>
          <p:nvPr>
            <p:ph idx="1"/>
          </p:nvPr>
        </p:nvSpPr>
        <p:spPr>
          <a:xfrm>
            <a:off x="921328" y="1233906"/>
            <a:ext cx="9885218" cy="4626568"/>
          </a:xfrm>
        </p:spPr>
        <p:txBody>
          <a:bodyPr>
            <a:normAutofit/>
          </a:bodyPr>
          <a:lstStyle/>
          <a:p>
            <a:pPr>
              <a:lnSpc>
                <a:spcPct val="150000"/>
              </a:lnSpc>
              <a:buNone/>
            </a:pPr>
            <a:r>
              <a:rPr lang="fa-IR" sz="2600" b="1" dirty="0">
                <a:solidFill>
                  <a:schemeClr val="tx1">
                    <a:lumMod val="95000"/>
                    <a:lumOff val="5000"/>
                  </a:schemeClr>
                </a:solidFill>
                <a:cs typeface="B Nazanin" pitchFamily="2" charset="-78"/>
              </a:rPr>
              <a:t>وبا یکی از بیماری های واگیر با قابلیت ایجاد همه گیری بزرگ برای بشر می باشد. </a:t>
            </a:r>
          </a:p>
          <a:p>
            <a:pPr>
              <a:lnSpc>
                <a:spcPct val="150000"/>
              </a:lnSpc>
              <a:buNone/>
            </a:pPr>
            <a:r>
              <a:rPr lang="fa-IR" sz="2600" b="1" dirty="0">
                <a:solidFill>
                  <a:schemeClr val="tx1">
                    <a:lumMod val="95000"/>
                    <a:lumOff val="5000"/>
                  </a:schemeClr>
                </a:solidFill>
                <a:cs typeface="B Nazanin" pitchFamily="2" charset="-78"/>
              </a:rPr>
              <a:t>قدرت آن در مبتلا کردن ناگهانی تعداد زیادی از افراد جوامع است </a:t>
            </a:r>
            <a:r>
              <a:rPr lang="fa-IR" sz="2600" b="1" dirty="0" smtClean="0">
                <a:solidFill>
                  <a:schemeClr val="tx1">
                    <a:lumMod val="95000"/>
                    <a:lumOff val="5000"/>
                  </a:schemeClr>
                </a:solidFill>
                <a:cs typeface="B Nazanin" pitchFamily="2" charset="-78"/>
              </a:rPr>
              <a:t>.</a:t>
            </a:r>
            <a:endParaRPr lang="fa-IR" sz="2600" b="1" dirty="0">
              <a:solidFill>
                <a:schemeClr val="tx1">
                  <a:lumMod val="95000"/>
                  <a:lumOff val="5000"/>
                </a:schemeClr>
              </a:solidFill>
              <a:cs typeface="B Nazanin" pitchFamily="2" charset="-78"/>
            </a:endParaRPr>
          </a:p>
          <a:p>
            <a:pPr>
              <a:lnSpc>
                <a:spcPct val="150000"/>
              </a:lnSpc>
              <a:buNone/>
            </a:pPr>
            <a:r>
              <a:rPr lang="fa-IR" sz="2600" b="1" dirty="0">
                <a:solidFill>
                  <a:schemeClr val="tx1">
                    <a:lumMod val="95000"/>
                    <a:lumOff val="5000"/>
                  </a:schemeClr>
                </a:solidFill>
                <a:cs typeface="B Nazanin" pitchFamily="2" charset="-78"/>
              </a:rPr>
              <a:t>در موارد شدیدو بدون درمان در عرض چند ساعت منجر به مرگ انسان می </a:t>
            </a:r>
            <a:r>
              <a:rPr lang="fa-IR" sz="2600" b="1" dirty="0" smtClean="0">
                <a:solidFill>
                  <a:schemeClr val="tx1">
                    <a:lumMod val="95000"/>
                    <a:lumOff val="5000"/>
                  </a:schemeClr>
                </a:solidFill>
                <a:cs typeface="B Nazanin" pitchFamily="2" charset="-78"/>
              </a:rPr>
              <a:t>شود</a:t>
            </a:r>
            <a:endParaRPr lang="fa-IR" sz="2600" b="1" dirty="0">
              <a:solidFill>
                <a:schemeClr val="tx1">
                  <a:lumMod val="95000"/>
                  <a:lumOff val="5000"/>
                </a:schemeClr>
              </a:solidFill>
              <a:cs typeface="B Nazanin" pitchFamily="2" charset="-78"/>
            </a:endParaRPr>
          </a:p>
          <a:p>
            <a:pPr>
              <a:lnSpc>
                <a:spcPct val="150000"/>
              </a:lnSpc>
              <a:buNone/>
            </a:pPr>
            <a:r>
              <a:rPr lang="fa-IR" sz="2600" b="1" dirty="0">
                <a:solidFill>
                  <a:schemeClr val="tx1">
                    <a:lumMod val="95000"/>
                    <a:lumOff val="5000"/>
                  </a:schemeClr>
                </a:solidFill>
                <a:cs typeface="B Nazanin" pitchFamily="2" charset="-78"/>
              </a:rPr>
              <a:t>پیدایش بیماری اغلب موجب هراس در ملت ها شده است </a:t>
            </a:r>
            <a:r>
              <a:rPr lang="fa-IR" sz="2600" b="1" dirty="0" smtClean="0">
                <a:solidFill>
                  <a:schemeClr val="tx1">
                    <a:lumMod val="95000"/>
                    <a:lumOff val="5000"/>
                  </a:schemeClr>
                </a:solidFill>
                <a:cs typeface="B Nazanin" pitchFamily="2" charset="-78"/>
              </a:rPr>
              <a:t>.</a:t>
            </a:r>
            <a:endParaRPr lang="fa-IR" sz="2600" b="1" dirty="0">
              <a:solidFill>
                <a:schemeClr val="tx1">
                  <a:lumMod val="95000"/>
                  <a:lumOff val="5000"/>
                </a:schemeClr>
              </a:solidFill>
              <a:cs typeface="B Nazanin" pitchFamily="2" charset="-78"/>
            </a:endParaRPr>
          </a:p>
          <a:p>
            <a:pPr>
              <a:lnSpc>
                <a:spcPct val="150000"/>
              </a:lnSpc>
              <a:buNone/>
            </a:pPr>
            <a:r>
              <a:rPr lang="fa-IR" sz="2600" b="1" dirty="0">
                <a:solidFill>
                  <a:schemeClr val="tx1">
                    <a:lumMod val="95000"/>
                    <a:lumOff val="5000"/>
                  </a:schemeClr>
                </a:solidFill>
                <a:cs typeface="B Nazanin" pitchFamily="2" charset="-78"/>
              </a:rPr>
              <a:t>نمی توان با کنترل مرزها از ورود وبا به کشورها جلوگیری کرد . </a:t>
            </a:r>
            <a:endParaRPr lang="fa-IR" sz="2600" b="1" dirty="0" smtClean="0">
              <a:solidFill>
                <a:schemeClr val="tx1">
                  <a:lumMod val="95000"/>
                  <a:lumOff val="5000"/>
                </a:schemeClr>
              </a:solidFill>
              <a:cs typeface="B Nazanin" pitchFamily="2" charset="-78"/>
            </a:endParaRPr>
          </a:p>
          <a:p>
            <a:pPr algn="ctr">
              <a:lnSpc>
                <a:spcPct val="150000"/>
              </a:lnSpc>
              <a:buNone/>
            </a:pPr>
            <a:r>
              <a:rPr lang="ar-SA" altLang="en-US" sz="2800" dirty="0">
                <a:solidFill>
                  <a:schemeClr val="tx1">
                    <a:lumMod val="95000"/>
                    <a:lumOff val="5000"/>
                  </a:schemeClr>
                </a:solidFill>
                <a:cs typeface="B Titr" panose="00000700000000000000" pitchFamily="2" charset="-78"/>
              </a:rPr>
              <a:t>وبا </a:t>
            </a:r>
            <a:r>
              <a:rPr lang="ar-SA" altLang="en-US" sz="2800" u="sng" dirty="0" smtClean="0">
                <a:solidFill>
                  <a:schemeClr val="tx1">
                    <a:lumMod val="95000"/>
                    <a:lumOff val="5000"/>
                  </a:schemeClr>
                </a:solidFill>
                <a:cs typeface="B Titr" panose="00000700000000000000" pitchFamily="2" charset="-78"/>
              </a:rPr>
              <a:t>فقط </a:t>
            </a:r>
            <a:r>
              <a:rPr lang="ar-SA" altLang="en-US" sz="2800" u="sng" dirty="0">
                <a:solidFill>
                  <a:schemeClr val="tx1">
                    <a:lumMod val="95000"/>
                    <a:lumOff val="5000"/>
                  </a:schemeClr>
                </a:solidFill>
                <a:cs typeface="B Titr" panose="00000700000000000000" pitchFamily="2" charset="-78"/>
              </a:rPr>
              <a:t>در انسان</a:t>
            </a:r>
            <a:r>
              <a:rPr lang="ar-SA" altLang="en-US" sz="2800" dirty="0">
                <a:solidFill>
                  <a:schemeClr val="tx1">
                    <a:lumMod val="95000"/>
                    <a:lumOff val="5000"/>
                  </a:schemeClr>
                </a:solidFill>
                <a:cs typeface="B Titr" panose="00000700000000000000" pitchFamily="2" charset="-78"/>
              </a:rPr>
              <a:t> ایجاد بیماری می‌کند. </a:t>
            </a:r>
            <a:endParaRPr lang="fa-IR" altLang="en-US" sz="2800" dirty="0">
              <a:solidFill>
                <a:schemeClr val="tx1">
                  <a:lumMod val="95000"/>
                  <a:lumOff val="5000"/>
                </a:schemeClr>
              </a:solidFill>
              <a:cs typeface="B Titr" panose="00000700000000000000" pitchFamily="2" charset="-78"/>
            </a:endParaRPr>
          </a:p>
          <a:p>
            <a:pPr>
              <a:lnSpc>
                <a:spcPct val="150000"/>
              </a:lnSpc>
              <a:buNone/>
            </a:pPr>
            <a:endParaRPr lang="fa-IR" sz="2600" b="1" dirty="0">
              <a:solidFill>
                <a:schemeClr val="tx1">
                  <a:lumMod val="95000"/>
                  <a:lumOff val="5000"/>
                </a:schemeClr>
              </a:solidFill>
              <a:cs typeface="B Nazanin" pitchFamily="2" charset="-78"/>
            </a:endParaRPr>
          </a:p>
        </p:txBody>
      </p:sp>
    </p:spTree>
    <p:extLst>
      <p:ext uri="{BB962C8B-B14F-4D97-AF65-F5344CB8AC3E}">
        <p14:creationId xmlns:p14="http://schemas.microsoft.com/office/powerpoint/2010/main" val="2625191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66811"/>
            <a:ext cx="10900063" cy="830997"/>
          </a:xfrm>
          <a:prstGeom prst="rect">
            <a:avLst/>
          </a:prstGeom>
        </p:spPr>
        <p:txBody>
          <a:bodyPr wrap="square">
            <a:spAutoFit/>
          </a:bodyPr>
          <a:lstStyle/>
          <a:p>
            <a:pPr algn="r">
              <a:buNone/>
            </a:pPr>
            <a:r>
              <a:rPr lang="fa-IR" sz="2400" b="1" dirty="0">
                <a:solidFill>
                  <a:schemeClr val="tx1">
                    <a:lumMod val="95000"/>
                    <a:lumOff val="5000"/>
                  </a:schemeClr>
                </a:solidFill>
                <a:cs typeface="B Nazanin" pitchFamily="2" charset="-78"/>
              </a:rPr>
              <a:t>بیماری وبا بعنوان یک خطر بالقوه همیشه کشور ما را تهدید می کند </a:t>
            </a:r>
            <a:r>
              <a:rPr lang="fa-IR" sz="2400" b="1" dirty="0" smtClean="0">
                <a:solidFill>
                  <a:schemeClr val="tx1">
                    <a:lumMod val="95000"/>
                    <a:lumOff val="5000"/>
                  </a:schemeClr>
                </a:solidFill>
                <a:cs typeface="B Nazanin" pitchFamily="2" charset="-78"/>
              </a:rPr>
              <a:t>. </a:t>
            </a:r>
            <a:r>
              <a:rPr lang="fa-IR" sz="2400" b="1" dirty="0">
                <a:solidFill>
                  <a:schemeClr val="tx1">
                    <a:lumMod val="95000"/>
                    <a:lumOff val="5000"/>
                  </a:schemeClr>
                </a:solidFill>
                <a:cs typeface="B Nazanin" pitchFamily="2" charset="-78"/>
              </a:rPr>
              <a:t>غفلت جزیی از آن می تواند منجر به بروز فاجعه جبران ناپذیر شود .  </a:t>
            </a:r>
          </a:p>
        </p:txBody>
      </p:sp>
      <p:sp>
        <p:nvSpPr>
          <p:cNvPr id="3" name="Rectangle 2"/>
          <p:cNvSpPr/>
          <p:nvPr/>
        </p:nvSpPr>
        <p:spPr>
          <a:xfrm>
            <a:off x="685800" y="1697808"/>
            <a:ext cx="10754591" cy="830997"/>
          </a:xfrm>
          <a:prstGeom prst="rect">
            <a:avLst/>
          </a:prstGeom>
        </p:spPr>
        <p:txBody>
          <a:bodyPr wrap="square">
            <a:spAutoFit/>
          </a:bodyPr>
          <a:lstStyle/>
          <a:p>
            <a:pPr algn="r">
              <a:buNone/>
            </a:pPr>
            <a:r>
              <a:rPr lang="fa-IR" sz="2400" b="1" dirty="0">
                <a:solidFill>
                  <a:schemeClr val="tx1">
                    <a:lumMod val="95000"/>
                    <a:lumOff val="5000"/>
                  </a:schemeClr>
                </a:solidFill>
                <a:cs typeface="B Nazanin" pitchFamily="2" charset="-78"/>
              </a:rPr>
              <a:t>همه استانها علی الخصوص استانهای مرزی با کشورهای پاکستان و افغانستان و </a:t>
            </a:r>
            <a:r>
              <a:rPr lang="fa-IR" sz="2400" b="1" dirty="0" smtClean="0">
                <a:solidFill>
                  <a:schemeClr val="tx1">
                    <a:lumMod val="95000"/>
                    <a:lumOff val="5000"/>
                  </a:schemeClr>
                </a:solidFill>
                <a:cs typeface="B Nazanin" pitchFamily="2" charset="-78"/>
              </a:rPr>
              <a:t>استانهای </a:t>
            </a:r>
            <a:r>
              <a:rPr lang="fa-IR" sz="2400" b="1" dirty="0">
                <a:solidFill>
                  <a:schemeClr val="tx1">
                    <a:lumMod val="95000"/>
                    <a:lumOff val="5000"/>
                  </a:schemeClr>
                </a:solidFill>
                <a:cs typeface="B Nazanin" pitchFamily="2" charset="-78"/>
              </a:rPr>
              <a:t>مرزی با کشور </a:t>
            </a:r>
            <a:r>
              <a:rPr lang="fa-IR" sz="2400" b="1" dirty="0" smtClean="0">
                <a:solidFill>
                  <a:schemeClr val="tx1">
                    <a:lumMod val="95000"/>
                    <a:lumOff val="5000"/>
                  </a:schemeClr>
                </a:solidFill>
                <a:cs typeface="B Nazanin" pitchFamily="2" charset="-78"/>
              </a:rPr>
              <a:t>عراق بیشتر در معرض خطر هستند. </a:t>
            </a:r>
            <a:r>
              <a:rPr lang="en-US" sz="2000" b="1" dirty="0" smtClean="0">
                <a:solidFill>
                  <a:schemeClr val="tx1">
                    <a:lumMod val="95000"/>
                    <a:lumOff val="5000"/>
                  </a:schemeClr>
                </a:solidFill>
                <a:cs typeface="B Nazanin" pitchFamily="2" charset="-78"/>
              </a:rPr>
              <a:t> </a:t>
            </a:r>
            <a:endParaRPr lang="fa-IR" sz="2000" b="1" dirty="0">
              <a:solidFill>
                <a:schemeClr val="tx1">
                  <a:lumMod val="95000"/>
                  <a:lumOff val="5000"/>
                </a:schemeClr>
              </a:solidFill>
              <a:cs typeface="B Nazanin" pitchFamily="2" charset="-78"/>
            </a:endParaRPr>
          </a:p>
        </p:txBody>
      </p:sp>
      <p:pic>
        <p:nvPicPr>
          <p:cNvPr id="4" name="Picture 2" descr="C:\Documents and Settings\Master\Desktop\untitled.JPG"/>
          <p:cNvPicPr>
            <a:picLocks noChangeAspect="1" noChangeArrowheads="1"/>
          </p:cNvPicPr>
          <p:nvPr/>
        </p:nvPicPr>
        <p:blipFill>
          <a:blip r:embed="rId2"/>
          <a:srcRect/>
          <a:stretch>
            <a:fillRect/>
          </a:stretch>
        </p:blipFill>
        <p:spPr bwMode="auto">
          <a:xfrm>
            <a:off x="714348" y="2651914"/>
            <a:ext cx="7537493" cy="3493945"/>
          </a:xfrm>
          <a:prstGeom prst="rect">
            <a:avLst/>
          </a:prstGeom>
          <a:noFill/>
        </p:spPr>
      </p:pic>
    </p:spTree>
    <p:extLst>
      <p:ext uri="{BB962C8B-B14F-4D97-AF65-F5344CB8AC3E}">
        <p14:creationId xmlns:p14="http://schemas.microsoft.com/office/powerpoint/2010/main" val="3897119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5182" y="968863"/>
            <a:ext cx="10255826" cy="2246769"/>
          </a:xfrm>
          <a:prstGeom prst="rect">
            <a:avLst/>
          </a:prstGeom>
        </p:spPr>
        <p:txBody>
          <a:bodyPr wrap="square">
            <a:spAutoFit/>
          </a:bodyPr>
          <a:lstStyle/>
          <a:p>
            <a:pPr algn="r">
              <a:buNone/>
            </a:pPr>
            <a:r>
              <a:rPr lang="fa-IR" sz="2800" dirty="0" smtClean="0">
                <a:solidFill>
                  <a:srgbClr val="C00000"/>
                </a:solidFill>
                <a:cs typeface="B Titr" panose="00000700000000000000" pitchFamily="2" charset="-78"/>
              </a:rPr>
              <a:t>راههای </a:t>
            </a:r>
            <a:r>
              <a:rPr lang="fa-IR" sz="2800" dirty="0">
                <a:solidFill>
                  <a:srgbClr val="C00000"/>
                </a:solidFill>
                <a:cs typeface="B Titr" panose="00000700000000000000" pitchFamily="2" charset="-78"/>
              </a:rPr>
              <a:t>انتقال</a:t>
            </a:r>
            <a:r>
              <a:rPr lang="fa-IR" sz="2800" dirty="0" smtClean="0">
                <a:solidFill>
                  <a:srgbClr val="C00000"/>
                </a:solidFill>
                <a:cs typeface="B Titr" panose="00000700000000000000" pitchFamily="2" charset="-78"/>
              </a:rPr>
              <a:t>:</a:t>
            </a:r>
          </a:p>
          <a:p>
            <a:pPr algn="r">
              <a:buNone/>
            </a:pPr>
            <a:r>
              <a:rPr lang="fa-IR" dirty="0" smtClean="0">
                <a:solidFill>
                  <a:schemeClr val="tx1">
                    <a:lumMod val="95000"/>
                    <a:lumOff val="5000"/>
                  </a:schemeClr>
                </a:solidFill>
                <a:cs typeface="B Nazanin" pitchFamily="2" charset="-78"/>
              </a:rPr>
              <a:t> </a:t>
            </a:r>
            <a:r>
              <a:rPr lang="fa-IR" sz="2800" dirty="0" smtClean="0">
                <a:solidFill>
                  <a:schemeClr val="tx1">
                    <a:lumMod val="95000"/>
                    <a:lumOff val="5000"/>
                  </a:schemeClr>
                </a:solidFill>
                <a:cs typeface="B Nazanin" pitchFamily="2" charset="-78"/>
              </a:rPr>
              <a:t>1. </a:t>
            </a:r>
            <a:r>
              <a:rPr lang="fa-IR" sz="2800" dirty="0">
                <a:solidFill>
                  <a:schemeClr val="tx1">
                    <a:lumMod val="95000"/>
                    <a:lumOff val="5000"/>
                  </a:schemeClr>
                </a:solidFill>
                <a:cs typeface="B Nazanin" pitchFamily="2" charset="-78"/>
              </a:rPr>
              <a:t>آب آلوده به مدفوع انسان (در حقیقت آب مخزن بیماری تلقی می گردد)</a:t>
            </a:r>
          </a:p>
          <a:p>
            <a:pPr algn="r">
              <a:buNone/>
            </a:pPr>
            <a:r>
              <a:rPr lang="fa-IR" sz="2800" dirty="0">
                <a:solidFill>
                  <a:schemeClr val="tx1">
                    <a:lumMod val="95000"/>
                    <a:lumOff val="5000"/>
                  </a:schemeClr>
                </a:solidFill>
                <a:cs typeface="B Nazanin" pitchFamily="2" charset="-78"/>
              </a:rPr>
              <a:t>2 . غذای آلوده</a:t>
            </a:r>
          </a:p>
          <a:p>
            <a:pPr algn="r">
              <a:buNone/>
            </a:pPr>
            <a:r>
              <a:rPr lang="fa-IR" sz="2800" dirty="0">
                <a:solidFill>
                  <a:schemeClr val="tx1">
                    <a:lumMod val="95000"/>
                    <a:lumOff val="5000"/>
                  </a:schemeClr>
                </a:solidFill>
                <a:cs typeface="B Nazanin" pitchFamily="2" charset="-78"/>
              </a:rPr>
              <a:t>3 . دست های آلوده ( موجب انتقال بیماری از فرد آلوده به فرد سالم می شود) </a:t>
            </a:r>
          </a:p>
          <a:p>
            <a:pPr algn="r">
              <a:buNone/>
            </a:pPr>
            <a:r>
              <a:rPr lang="fa-IR" sz="2800" b="1" dirty="0" smtClean="0">
                <a:solidFill>
                  <a:srgbClr val="C00000"/>
                </a:solidFill>
                <a:cs typeface="B Nazanin" pitchFamily="2" charset="-78"/>
              </a:rPr>
              <a:t>*بطور </a:t>
            </a:r>
            <a:r>
              <a:rPr lang="fa-IR" sz="2800" b="1" dirty="0">
                <a:solidFill>
                  <a:srgbClr val="C00000"/>
                </a:solidFill>
                <a:cs typeface="B Nazanin" pitchFamily="2" charset="-78"/>
              </a:rPr>
              <a:t>کلی پنج فاکتور در انتقال این بیماری نقش دارند: </a:t>
            </a:r>
          </a:p>
        </p:txBody>
      </p:sp>
      <p:pic>
        <p:nvPicPr>
          <p:cNvPr id="3" name="Picture 2"/>
          <p:cNvPicPr>
            <a:picLocks noChangeAspect="1" noChangeArrowheads="1"/>
          </p:cNvPicPr>
          <p:nvPr/>
        </p:nvPicPr>
        <p:blipFill>
          <a:blip r:embed="rId2"/>
          <a:srcRect/>
          <a:stretch>
            <a:fillRect/>
          </a:stretch>
        </p:blipFill>
        <p:spPr bwMode="auto">
          <a:xfrm>
            <a:off x="2223655" y="3215632"/>
            <a:ext cx="7491845" cy="2960111"/>
          </a:xfrm>
          <a:prstGeom prst="rect">
            <a:avLst/>
          </a:prstGeom>
          <a:noFill/>
          <a:ln w="9525">
            <a:noFill/>
            <a:miter lim="800000"/>
            <a:headEnd/>
            <a:tailEnd/>
          </a:ln>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52" y="799234"/>
            <a:ext cx="2152866" cy="19647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8135" y="3385261"/>
            <a:ext cx="2452255" cy="2129871"/>
          </a:xfrm>
          <a:prstGeom prst="rect">
            <a:avLst/>
          </a:prstGeom>
        </p:spPr>
      </p:pic>
    </p:spTree>
    <p:extLst>
      <p:ext uri="{BB962C8B-B14F-4D97-AF65-F5344CB8AC3E}">
        <p14:creationId xmlns:p14="http://schemas.microsoft.com/office/powerpoint/2010/main" val="133751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627" y="95484"/>
            <a:ext cx="10699173" cy="5707406"/>
          </a:xfrm>
        </p:spPr>
        <p:txBody>
          <a:bodyPr>
            <a:normAutofit lnSpcReduction="10000"/>
          </a:bodyPr>
          <a:lstStyle/>
          <a:p>
            <a:pPr algn="ctr" rtl="1"/>
            <a:endParaRPr lang="fa-IR" altLang="en-US" dirty="0">
              <a:cs typeface="B Titr" panose="00000700000000000000" pitchFamily="2" charset="-78"/>
            </a:endParaRPr>
          </a:p>
          <a:p>
            <a:pPr algn="just" rtl="1"/>
            <a:endParaRPr lang="fa-IR" altLang="en-US" dirty="0">
              <a:cs typeface="B Mitra" panose="00000400000000000000" pitchFamily="2" charset="-78"/>
            </a:endParaRPr>
          </a:p>
          <a:p>
            <a:pPr rtl="1"/>
            <a:r>
              <a:rPr lang="ar-SA" altLang="en-US" dirty="0">
                <a:solidFill>
                  <a:srgbClr val="FF0000"/>
                </a:solidFill>
                <a:cs typeface="B Titr" panose="00000700000000000000" pitchFamily="2" charset="-78"/>
              </a:rPr>
              <a:t>عامل بیماریزایی </a:t>
            </a:r>
            <a:r>
              <a:rPr lang="fa-IR" altLang="en-US" dirty="0" smtClean="0">
                <a:solidFill>
                  <a:srgbClr val="FF0000"/>
                </a:solidFill>
                <a:cs typeface="B Titr" panose="00000700000000000000" pitchFamily="2" charset="-78"/>
              </a:rPr>
              <a:t>:</a:t>
            </a:r>
            <a:endParaRPr lang="fa-IR" altLang="en-US" dirty="0">
              <a:cs typeface="B Titr" panose="00000700000000000000" pitchFamily="2" charset="-78"/>
            </a:endParaRPr>
          </a:p>
          <a:p>
            <a:pPr algn="just" rtl="1">
              <a:lnSpc>
                <a:spcPct val="250000"/>
              </a:lnSpc>
            </a:pPr>
            <a:r>
              <a:rPr lang="ar-SA" altLang="en-US" sz="2800" dirty="0">
                <a:cs typeface="B Nazanin" panose="00000400000000000000" pitchFamily="2" charset="-78"/>
              </a:rPr>
              <a:t> یک </a:t>
            </a:r>
            <a:r>
              <a:rPr lang="ar-SA" altLang="en-US" sz="2800" dirty="0">
                <a:solidFill>
                  <a:srgbClr val="C00000"/>
                </a:solidFill>
                <a:cs typeface="B Nazanin" panose="00000400000000000000" pitchFamily="2" charset="-78"/>
                <a:hlinkClick r:id="rId2" tooltip="باکتری"/>
              </a:rPr>
              <a:t>باکتری</a:t>
            </a:r>
            <a:r>
              <a:rPr lang="ar-SA" altLang="en-US" sz="2800" dirty="0">
                <a:cs typeface="B Nazanin" panose="00000400000000000000" pitchFamily="2" charset="-78"/>
              </a:rPr>
              <a:t> به نام </a:t>
            </a:r>
            <a:r>
              <a:rPr lang="ar-SA" altLang="en-US" sz="2800" u="sng" dirty="0">
                <a:cs typeface="B Nazanin" panose="00000400000000000000" pitchFamily="2" charset="-78"/>
              </a:rPr>
              <a:t>ویبریو کلرا</a:t>
            </a:r>
            <a:r>
              <a:rPr lang="ar-SA" altLang="en-US" sz="2800" dirty="0">
                <a:cs typeface="B Nazanin" panose="00000400000000000000" pitchFamily="2" charset="-78"/>
              </a:rPr>
              <a:t> است و این بیماری در اثر سم تولید شده از این باکتری که در </a:t>
            </a:r>
            <a:r>
              <a:rPr lang="ar-SA" altLang="en-US" sz="2800" dirty="0">
                <a:cs typeface="B Nazanin" panose="00000400000000000000" pitchFamily="2" charset="-78"/>
                <a:hlinkClick r:id="rId3" tooltip="روده کوچک"/>
              </a:rPr>
              <a:t>روده کوچک</a:t>
            </a:r>
            <a:r>
              <a:rPr lang="ar-SA" altLang="en-US" sz="2800" dirty="0">
                <a:cs typeface="B Nazanin" panose="00000400000000000000" pitchFamily="2" charset="-78"/>
              </a:rPr>
              <a:t> تکثیر می‌یابد، ظاهر می‌شود. عامل بیماری مدت زیادی در آب زنده می‌ماند و در مناطقی که سطح </a:t>
            </a:r>
            <a:r>
              <a:rPr lang="ar-SA" altLang="en-US" sz="2800" u="sng" dirty="0">
                <a:cs typeface="B Nazanin" panose="00000400000000000000" pitchFamily="2" charset="-78"/>
              </a:rPr>
              <a:t>آبهای زیر زمینی</a:t>
            </a:r>
            <a:r>
              <a:rPr lang="ar-SA" altLang="en-US" sz="2800" dirty="0">
                <a:cs typeface="B Nazanin" panose="00000400000000000000" pitchFamily="2" charset="-78"/>
              </a:rPr>
              <a:t> آن بالا است، بیشتر شایع است و بیشتر عامل بیماریزا از طریق </a:t>
            </a:r>
            <a:r>
              <a:rPr lang="ar-SA" altLang="en-US" sz="2800" i="1" dirty="0">
                <a:cs typeface="B Nazanin" panose="00000400000000000000" pitchFamily="2" charset="-78"/>
              </a:rPr>
              <a:t>مدفوع</a:t>
            </a:r>
            <a:r>
              <a:rPr lang="ar-SA" altLang="en-US" sz="2800" dirty="0">
                <a:cs typeface="B Nazanin" panose="00000400000000000000" pitchFamily="2" charset="-78"/>
              </a:rPr>
              <a:t> و </a:t>
            </a:r>
            <a:r>
              <a:rPr lang="ar-SA" altLang="en-US" sz="2800" i="1" dirty="0">
                <a:cs typeface="B Nazanin" panose="00000400000000000000" pitchFamily="2" charset="-78"/>
              </a:rPr>
              <a:t>فاضلاب</a:t>
            </a:r>
            <a:r>
              <a:rPr lang="ar-SA" altLang="en-US" sz="2800" dirty="0">
                <a:cs typeface="B Nazanin" panose="00000400000000000000" pitchFamily="2" charset="-78"/>
              </a:rPr>
              <a:t> قابل انتقال است. </a:t>
            </a:r>
            <a:endParaRPr lang="en-US" altLang="en-US" sz="2800" dirty="0">
              <a:cs typeface="B Nazanin" panose="00000400000000000000" pitchFamily="2" charset="-78"/>
            </a:endParaRPr>
          </a:p>
        </p:txBody>
      </p:sp>
    </p:spTree>
    <p:extLst>
      <p:ext uri="{BB962C8B-B14F-4D97-AF65-F5344CB8AC3E}">
        <p14:creationId xmlns:p14="http://schemas.microsoft.com/office/powerpoint/2010/main" val="574425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118" y="1314872"/>
            <a:ext cx="10515600" cy="5880401"/>
          </a:xfrm>
        </p:spPr>
        <p:txBody>
          <a:bodyPr/>
          <a:lstStyle/>
          <a:p>
            <a:pPr rtl="1"/>
            <a:r>
              <a:rPr lang="ar-SA" altLang="en-US" dirty="0">
                <a:solidFill>
                  <a:srgbClr val="FF0000"/>
                </a:solidFill>
                <a:cs typeface="B Titr" panose="00000700000000000000" pitchFamily="2" charset="-78"/>
              </a:rPr>
              <a:t>خصوصیات عامل بیماریزا</a:t>
            </a:r>
            <a:r>
              <a:rPr lang="ar-SA" altLang="en-US" dirty="0">
                <a:solidFill>
                  <a:srgbClr val="FF0000"/>
                </a:solidFill>
                <a:cs typeface="B Mitra" panose="00000400000000000000" pitchFamily="2" charset="-78"/>
              </a:rPr>
              <a:t> </a:t>
            </a:r>
            <a:endParaRPr lang="fa-IR" altLang="en-US" dirty="0">
              <a:cs typeface="B Mitra" panose="00000400000000000000" pitchFamily="2" charset="-78"/>
            </a:endParaRPr>
          </a:p>
          <a:p>
            <a:pPr rtl="1">
              <a:lnSpc>
                <a:spcPct val="200000"/>
              </a:lnSpc>
            </a:pPr>
            <a:r>
              <a:rPr lang="ar-SA" altLang="en-US" dirty="0">
                <a:solidFill>
                  <a:schemeClr val="tx1">
                    <a:lumMod val="95000"/>
                    <a:lumOff val="5000"/>
                  </a:schemeClr>
                </a:solidFill>
                <a:cs typeface="B Nazanin" panose="00000400000000000000" pitchFamily="2" charset="-78"/>
              </a:rPr>
              <a:t>باسیلهای گرم منفی بی‌هوازی اختیاری در گروهی که شامل خانواده ویبریوناسه است قرار </a:t>
            </a:r>
            <a:r>
              <a:rPr lang="ar-SA" altLang="en-US" dirty="0" smtClean="0">
                <a:solidFill>
                  <a:schemeClr val="tx1">
                    <a:lumMod val="95000"/>
                    <a:lumOff val="5000"/>
                  </a:schemeClr>
                </a:solidFill>
                <a:cs typeface="B Nazanin" panose="00000400000000000000" pitchFamily="2" charset="-78"/>
              </a:rPr>
              <a:t>دارند.بیماری </a:t>
            </a:r>
            <a:r>
              <a:rPr lang="ar-SA" altLang="en-US" dirty="0">
                <a:solidFill>
                  <a:schemeClr val="tx1">
                    <a:lumMod val="95000"/>
                    <a:lumOff val="5000"/>
                  </a:schemeClr>
                </a:solidFill>
                <a:cs typeface="B Nazanin" panose="00000400000000000000" pitchFamily="2" charset="-78"/>
              </a:rPr>
              <a:t>با </a:t>
            </a:r>
            <a:r>
              <a:rPr lang="ar-SA" altLang="en-US" u="sng" dirty="0">
                <a:solidFill>
                  <a:schemeClr val="tx1">
                    <a:lumMod val="95000"/>
                    <a:lumOff val="5000"/>
                  </a:schemeClr>
                </a:solidFill>
                <a:cs typeface="B Nazanin" panose="00000400000000000000" pitchFamily="2" charset="-78"/>
              </a:rPr>
              <a:t>اسهال آبکی</a:t>
            </a:r>
            <a:r>
              <a:rPr lang="ar-SA" altLang="en-US" dirty="0">
                <a:solidFill>
                  <a:schemeClr val="tx1">
                    <a:lumMod val="95000"/>
                    <a:lumOff val="5000"/>
                  </a:schemeClr>
                </a:solidFill>
                <a:cs typeface="B Nazanin" panose="00000400000000000000" pitchFamily="2" charset="-78"/>
              </a:rPr>
              <a:t> و </a:t>
            </a:r>
            <a:r>
              <a:rPr lang="ar-SA" altLang="en-US" u="sng" dirty="0">
                <a:solidFill>
                  <a:schemeClr val="tx1">
                    <a:lumMod val="95000"/>
                    <a:lumOff val="5000"/>
                  </a:schemeClr>
                </a:solidFill>
                <a:cs typeface="B Nazanin" panose="00000400000000000000" pitchFamily="2" charset="-78"/>
              </a:rPr>
              <a:t>فراوان</a:t>
            </a:r>
            <a:r>
              <a:rPr lang="ar-SA" altLang="en-US" dirty="0">
                <a:solidFill>
                  <a:schemeClr val="tx1">
                    <a:lumMod val="95000"/>
                    <a:lumOff val="5000"/>
                  </a:schemeClr>
                </a:solidFill>
                <a:cs typeface="B Nazanin" panose="00000400000000000000" pitchFamily="2" charset="-78"/>
              </a:rPr>
              <a:t> مشخص می‌شود. </a:t>
            </a:r>
            <a:endParaRPr lang="fa-IR" altLang="en-US" dirty="0">
              <a:solidFill>
                <a:schemeClr val="tx1">
                  <a:lumMod val="95000"/>
                  <a:lumOff val="5000"/>
                </a:schemeClr>
              </a:solidFill>
              <a:cs typeface="B Nazanin" panose="00000400000000000000" pitchFamily="2" charset="-78"/>
            </a:endParaRPr>
          </a:p>
          <a:p>
            <a:pPr rtl="1">
              <a:lnSpc>
                <a:spcPct val="200000"/>
              </a:lnSpc>
            </a:pPr>
            <a:r>
              <a:rPr lang="ar-SA" altLang="en-US" dirty="0">
                <a:solidFill>
                  <a:schemeClr val="tx1">
                    <a:lumMod val="95000"/>
                    <a:lumOff val="5000"/>
                  </a:schemeClr>
                </a:solidFill>
                <a:cs typeface="B Nazanin" panose="00000400000000000000" pitchFamily="2" charset="-78"/>
              </a:rPr>
              <a:t>ویبریو کلرا در گرمای </a:t>
            </a:r>
            <a:r>
              <a:rPr lang="ar-SA" altLang="en-US" b="1" u="sng" dirty="0">
                <a:solidFill>
                  <a:schemeClr val="tx1">
                    <a:lumMod val="95000"/>
                    <a:lumOff val="5000"/>
                  </a:schemeClr>
                </a:solidFill>
                <a:cs typeface="B Nazanin" panose="00000400000000000000" pitchFamily="2" charset="-78"/>
              </a:rPr>
              <a:t>65</a:t>
            </a:r>
            <a:r>
              <a:rPr lang="ar-SA" altLang="en-US" u="sng" dirty="0">
                <a:solidFill>
                  <a:schemeClr val="tx1">
                    <a:lumMod val="95000"/>
                    <a:lumOff val="5000"/>
                  </a:schemeClr>
                </a:solidFill>
                <a:cs typeface="B Nazanin" panose="00000400000000000000" pitchFamily="2" charset="-78"/>
              </a:rPr>
              <a:t> </a:t>
            </a:r>
            <a:r>
              <a:rPr lang="ar-SA" altLang="en-US" dirty="0">
                <a:solidFill>
                  <a:schemeClr val="tx1">
                    <a:lumMod val="95000"/>
                    <a:lumOff val="5000"/>
                  </a:schemeClr>
                </a:solidFill>
                <a:cs typeface="B Nazanin" panose="00000400000000000000" pitchFamily="2" charset="-78"/>
              </a:rPr>
              <a:t>درجه سانتیگراد در مدت </a:t>
            </a:r>
            <a:r>
              <a:rPr lang="ar-SA" altLang="en-US" b="1" u="sng" dirty="0">
                <a:solidFill>
                  <a:schemeClr val="tx1">
                    <a:lumMod val="95000"/>
                    <a:lumOff val="5000"/>
                  </a:schemeClr>
                </a:solidFill>
                <a:cs typeface="B Nazanin" panose="00000400000000000000" pitchFamily="2" charset="-78"/>
              </a:rPr>
              <a:t>30</a:t>
            </a:r>
            <a:r>
              <a:rPr lang="ar-SA" altLang="en-US" dirty="0">
                <a:solidFill>
                  <a:schemeClr val="tx1">
                    <a:lumMod val="95000"/>
                    <a:lumOff val="5000"/>
                  </a:schemeClr>
                </a:solidFill>
                <a:cs typeface="B Nazanin" panose="00000400000000000000" pitchFamily="2" charset="-78"/>
              </a:rPr>
              <a:t> دقیقه کشته می‌شود و در </a:t>
            </a:r>
            <a:r>
              <a:rPr lang="ar-SA" altLang="en-US" u="sng" dirty="0">
                <a:solidFill>
                  <a:schemeClr val="tx1">
                    <a:lumMod val="95000"/>
                    <a:lumOff val="5000"/>
                  </a:schemeClr>
                </a:solidFill>
                <a:cs typeface="B Nazanin" panose="00000400000000000000" pitchFamily="2" charset="-78"/>
              </a:rPr>
              <a:t>آب جوش ظرف چند ثانیه </a:t>
            </a:r>
            <a:r>
              <a:rPr lang="ar-SA" altLang="en-US" dirty="0">
                <a:solidFill>
                  <a:schemeClr val="tx1">
                    <a:lumMod val="95000"/>
                    <a:lumOff val="5000"/>
                  </a:schemeClr>
                </a:solidFill>
                <a:cs typeface="B Nazanin" panose="00000400000000000000" pitchFamily="2" charset="-78"/>
              </a:rPr>
              <a:t>از بین </a:t>
            </a:r>
            <a:r>
              <a:rPr lang="ar-SA" altLang="en-US" dirty="0" smtClean="0">
                <a:solidFill>
                  <a:schemeClr val="tx1">
                    <a:lumMod val="95000"/>
                    <a:lumOff val="5000"/>
                  </a:schemeClr>
                </a:solidFill>
                <a:cs typeface="B Nazanin" panose="00000400000000000000" pitchFamily="2" charset="-78"/>
              </a:rPr>
              <a:t>می‌رود.</a:t>
            </a:r>
            <a:r>
              <a:rPr lang="fa-IR" altLang="en-US" b="1" dirty="0" smtClean="0">
                <a:solidFill>
                  <a:srgbClr val="C00000"/>
                </a:solidFill>
                <a:cs typeface="B Nazanin" panose="00000400000000000000" pitchFamily="2" charset="-78"/>
              </a:rPr>
              <a:t>کلر</a:t>
            </a:r>
            <a:r>
              <a:rPr lang="ar-SA" altLang="en-US" dirty="0" smtClean="0">
                <a:solidFill>
                  <a:schemeClr val="tx1">
                    <a:lumMod val="95000"/>
                    <a:lumOff val="5000"/>
                  </a:schemeClr>
                </a:solidFill>
                <a:cs typeface="B Nazanin" panose="00000400000000000000" pitchFamily="2" charset="-78"/>
              </a:rPr>
              <a:t>با </a:t>
            </a:r>
            <a:r>
              <a:rPr lang="ar-SA" altLang="en-US" dirty="0">
                <a:solidFill>
                  <a:schemeClr val="tx1">
                    <a:lumMod val="95000"/>
                    <a:lumOff val="5000"/>
                  </a:schemeClr>
                </a:solidFill>
                <a:cs typeface="B Nazanin" panose="00000400000000000000" pitchFamily="2" charset="-78"/>
              </a:rPr>
              <a:t>غلظت </a:t>
            </a:r>
            <a:r>
              <a:rPr lang="fa-IR" altLang="en-US" b="1" dirty="0" smtClean="0">
                <a:solidFill>
                  <a:schemeClr val="tx1">
                    <a:lumMod val="95000"/>
                    <a:lumOff val="5000"/>
                  </a:schemeClr>
                </a:solidFill>
                <a:cs typeface="B Nazanin" panose="00000400000000000000" pitchFamily="2" charset="-78"/>
              </a:rPr>
              <a:t>0/6</a:t>
            </a:r>
            <a:r>
              <a:rPr lang="ar-SA" altLang="en-US" dirty="0" smtClean="0">
                <a:solidFill>
                  <a:schemeClr val="tx1">
                    <a:lumMod val="95000"/>
                    <a:lumOff val="5000"/>
                  </a:schemeClr>
                </a:solidFill>
                <a:cs typeface="B Nazanin" panose="00000400000000000000" pitchFamily="2" charset="-78"/>
              </a:rPr>
              <a:t> </a:t>
            </a:r>
            <a:r>
              <a:rPr lang="ar-SA" altLang="en-US" dirty="0">
                <a:solidFill>
                  <a:schemeClr val="tx1">
                    <a:lumMod val="95000"/>
                    <a:lumOff val="5000"/>
                  </a:schemeClr>
                </a:solidFill>
                <a:cs typeface="B Nazanin" panose="00000400000000000000" pitchFamily="2" charset="-78"/>
              </a:rPr>
              <a:t>میلیگرم در لیتر ، این باکتری را از بین می‌برد. </a:t>
            </a:r>
            <a:endParaRPr lang="en-US" altLang="en-US" dirty="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4266842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2445" y="944803"/>
            <a:ext cx="10577945" cy="2800767"/>
          </a:xfrm>
          <a:prstGeom prst="rect">
            <a:avLst/>
          </a:prstGeom>
        </p:spPr>
        <p:txBody>
          <a:bodyPr wrap="square">
            <a:spAutoFit/>
          </a:bodyPr>
          <a:lstStyle/>
          <a:p>
            <a:pPr algn="ctr"/>
            <a:r>
              <a:rPr lang="fa-IR" sz="2800" b="1" dirty="0">
                <a:solidFill>
                  <a:srgbClr val="FF0000"/>
                </a:solidFill>
                <a:latin typeface="tahoma" panose="020B0604030504040204" pitchFamily="34" charset="0"/>
                <a:cs typeface="B Titr" panose="00000700000000000000" pitchFamily="2" charset="-78"/>
              </a:rPr>
              <a:t>علائم :</a:t>
            </a:r>
            <a:r>
              <a:rPr lang="fa-IR" sz="2800" dirty="0">
                <a:solidFill>
                  <a:srgbClr val="000000"/>
                </a:solidFill>
                <a:latin typeface="Verdana" panose="020B0604030504040204" pitchFamily="34" charset="0"/>
                <a:cs typeface="B Titr" panose="00000700000000000000" pitchFamily="2" charset="-78"/>
              </a:rPr>
              <a:t> </a:t>
            </a:r>
            <a:endParaRPr lang="fa-IR" sz="2800" dirty="0" smtClean="0">
              <a:solidFill>
                <a:srgbClr val="000000"/>
              </a:solidFill>
              <a:latin typeface="Verdana" panose="020B0604030504040204" pitchFamily="34" charset="0"/>
              <a:cs typeface="B Titr" panose="00000700000000000000" pitchFamily="2" charset="-78"/>
            </a:endParaRPr>
          </a:p>
          <a:p>
            <a:pPr algn="r"/>
            <a:r>
              <a:rPr lang="fa-IR" sz="2800" dirty="0" smtClean="0">
                <a:solidFill>
                  <a:srgbClr val="000000"/>
                </a:solidFill>
                <a:latin typeface="tahoma" panose="020B0604030504040204" pitchFamily="34" charset="0"/>
                <a:cs typeface="B Nazanin" panose="00000400000000000000" pitchFamily="2" charset="-78"/>
              </a:rPr>
              <a:t>*</a:t>
            </a:r>
            <a:r>
              <a:rPr lang="fa-IR" sz="2400" dirty="0" smtClean="0">
                <a:solidFill>
                  <a:srgbClr val="000000"/>
                </a:solidFill>
                <a:latin typeface="tahoma" panose="020B0604030504040204" pitchFamily="34" charset="0"/>
                <a:cs typeface="B Nazanin" panose="00000400000000000000" pitchFamily="2" charset="-78"/>
              </a:rPr>
              <a:t>وبا </a:t>
            </a:r>
            <a:r>
              <a:rPr lang="fa-IR" sz="2400" dirty="0">
                <a:solidFill>
                  <a:srgbClr val="000000"/>
                </a:solidFill>
                <a:latin typeface="tahoma" panose="020B0604030504040204" pitchFamily="34" charset="0"/>
                <a:cs typeface="B Nazanin" panose="00000400000000000000" pitchFamily="2" charset="-78"/>
              </a:rPr>
              <a:t>طیف بالینی وسیعی دارد و تقریبا حدود 75 درصد از افرادی که دچار عفونت با ویبریوکلرا می شوند، هیچ نشانه از بیماری ندارند . </a:t>
            </a:r>
            <a:endParaRPr lang="fa-IR" sz="2400" dirty="0" smtClean="0">
              <a:solidFill>
                <a:srgbClr val="000000"/>
              </a:solidFill>
              <a:latin typeface="tahoma" panose="020B0604030504040204" pitchFamily="34" charset="0"/>
              <a:cs typeface="B Nazanin" panose="00000400000000000000" pitchFamily="2" charset="-78"/>
            </a:endParaRPr>
          </a:p>
          <a:p>
            <a:pPr algn="r"/>
            <a:r>
              <a:rPr lang="fa-IR" sz="2400" dirty="0" smtClean="0">
                <a:solidFill>
                  <a:srgbClr val="000000"/>
                </a:solidFill>
                <a:latin typeface="tahoma" panose="020B0604030504040204" pitchFamily="34" charset="0"/>
                <a:cs typeface="B Nazanin" panose="00000400000000000000" pitchFamily="2" charset="-78"/>
              </a:rPr>
              <a:t>*</a:t>
            </a:r>
            <a:r>
              <a:rPr lang="ar-SA" altLang="en-US" sz="2400" dirty="0">
                <a:cs typeface="B Mitra" panose="00000400000000000000" pitchFamily="2" charset="-78"/>
              </a:rPr>
              <a:t>بیمار ناگهان دچار اسهال آبکی ، پرفشار و بدون </a:t>
            </a:r>
            <a:r>
              <a:rPr lang="ar-SA" altLang="en-US" sz="2400" dirty="0" smtClean="0">
                <a:cs typeface="B Mitra" panose="00000400000000000000" pitchFamily="2" charset="-78"/>
              </a:rPr>
              <a:t>درد</a:t>
            </a:r>
            <a:r>
              <a:rPr lang="fa-IR" sz="2400" dirty="0">
                <a:solidFill>
                  <a:srgbClr val="000000"/>
                </a:solidFill>
                <a:latin typeface="tahoma" panose="020B0604030504040204" pitchFamily="34" charset="0"/>
                <a:cs typeface="B Nazanin" panose="00000400000000000000" pitchFamily="2" charset="-78"/>
              </a:rPr>
              <a:t> </a:t>
            </a:r>
            <a:r>
              <a:rPr lang="fa-IR" sz="2400" dirty="0" smtClean="0">
                <a:solidFill>
                  <a:srgbClr val="000000"/>
                </a:solidFill>
                <a:latin typeface="tahoma" panose="020B0604030504040204" pitchFamily="34" charset="0"/>
                <a:cs typeface="B Nazanin" panose="00000400000000000000" pitchFamily="2" charset="-78"/>
              </a:rPr>
              <a:t>وپیچش </a:t>
            </a:r>
            <a:r>
              <a:rPr lang="fa-IR" sz="2400" dirty="0">
                <a:solidFill>
                  <a:srgbClr val="000000"/>
                </a:solidFill>
                <a:latin typeface="tahoma" panose="020B0604030504040204" pitchFamily="34" charset="0"/>
                <a:cs typeface="B Nazanin" panose="00000400000000000000" pitchFamily="2" charset="-78"/>
              </a:rPr>
              <a:t>شکم</a:t>
            </a:r>
            <a:r>
              <a:rPr lang="ar-SA" altLang="en-US" sz="2400" dirty="0" smtClean="0">
                <a:cs typeface="B Mitra" panose="00000400000000000000" pitchFamily="2" charset="-78"/>
              </a:rPr>
              <a:t> </a:t>
            </a:r>
            <a:r>
              <a:rPr lang="ar-SA" altLang="en-US" sz="2400" dirty="0">
                <a:cs typeface="B Mitra" panose="00000400000000000000" pitchFamily="2" charset="-78"/>
              </a:rPr>
              <a:t>می‌شود و اندکی بعد استفراغ روی می‌دهد. </a:t>
            </a:r>
            <a:endParaRPr lang="fa-IR" altLang="en-US" sz="2400" dirty="0">
              <a:cs typeface="B Mitra" panose="00000400000000000000" pitchFamily="2" charset="-78"/>
            </a:endParaRPr>
          </a:p>
          <a:p>
            <a:pPr algn="r"/>
            <a:r>
              <a:rPr lang="fa-IR" sz="2400" dirty="0" smtClean="0">
                <a:solidFill>
                  <a:srgbClr val="000000"/>
                </a:solidFill>
                <a:latin typeface="tahoma" panose="020B0604030504040204" pitchFamily="34" charset="0"/>
                <a:cs typeface="B Nazanin" panose="00000400000000000000" pitchFamily="2" charset="-78"/>
              </a:rPr>
              <a:t>*</a:t>
            </a:r>
            <a:r>
              <a:rPr lang="ar-SA" altLang="en-US" sz="2400" dirty="0">
                <a:cs typeface="B Mitra" panose="00000400000000000000" pitchFamily="2" charset="-78"/>
              </a:rPr>
              <a:t>در موارد شدید ممکن است حجم مدفوع از 250 سی‌سی به ازای هر کیلوگرم وزن بدن در 24 ساعت بیشتر شود و بیمار </a:t>
            </a:r>
            <a:r>
              <a:rPr lang="ar-SA" altLang="en-US" sz="2400" u="sng" dirty="0">
                <a:cs typeface="B Mitra" panose="00000400000000000000" pitchFamily="2" charset="-78"/>
              </a:rPr>
              <a:t>تا 40 بار در روز</a:t>
            </a:r>
            <a:r>
              <a:rPr lang="ar-SA" altLang="en-US" sz="2400" dirty="0">
                <a:cs typeface="B Mitra" panose="00000400000000000000" pitchFamily="2" charset="-78"/>
              </a:rPr>
              <a:t> مدفوع داشته باشد</a:t>
            </a:r>
            <a:r>
              <a:rPr lang="ar-SA" altLang="en-US" sz="2400" dirty="0" smtClean="0">
                <a:cs typeface="B Mitra" panose="00000400000000000000" pitchFamily="2" charset="-78"/>
              </a:rPr>
              <a:t>. </a:t>
            </a:r>
            <a:r>
              <a:rPr lang="ar-SA" altLang="en-US" sz="2400" dirty="0">
                <a:cs typeface="B Mitra" panose="00000400000000000000" pitchFamily="2" charset="-78"/>
              </a:rPr>
              <a:t>مدفوع در این بیمار ، فاقد صفرا و خو</a:t>
            </a:r>
            <a:r>
              <a:rPr lang="fa-IR" altLang="en-US" sz="2400" dirty="0">
                <a:cs typeface="B Mitra" panose="00000400000000000000" pitchFamily="2" charset="-78"/>
              </a:rPr>
              <a:t>ن</a:t>
            </a:r>
            <a:r>
              <a:rPr lang="ar-SA" altLang="en-US" sz="2400" dirty="0">
                <a:cs typeface="B Mitra" panose="00000400000000000000" pitchFamily="2" charset="-78"/>
              </a:rPr>
              <a:t> و خاکستری رنگ (</a:t>
            </a:r>
            <a:r>
              <a:rPr lang="ar-SA" altLang="en-US" sz="2400" u="sng" dirty="0">
                <a:cs typeface="B Mitra" panose="00000400000000000000" pitchFamily="2" charset="-78"/>
              </a:rPr>
              <a:t>نمای آب برنجی</a:t>
            </a:r>
            <a:r>
              <a:rPr lang="ar-SA" altLang="en-US" sz="2400" dirty="0">
                <a:cs typeface="B Mitra" panose="00000400000000000000" pitchFamily="2" charset="-78"/>
              </a:rPr>
              <a:t>) و دارای بوی غیر زننده می‌باشد. </a:t>
            </a:r>
            <a:endParaRPr lang="fa-IR" sz="2400" dirty="0" smtClean="0">
              <a:solidFill>
                <a:srgbClr val="000000"/>
              </a:solidFill>
              <a:latin typeface="tahoma" panose="020B0604030504040204" pitchFamily="34" charset="0"/>
              <a:cs typeface="B Nazanin" panose="00000400000000000000" pitchFamily="2" charset="-78"/>
            </a:endParaRPr>
          </a:p>
        </p:txBody>
      </p:sp>
      <p:pic>
        <p:nvPicPr>
          <p:cNvPr id="3" name="Picture 2"/>
          <p:cNvPicPr>
            <a:picLocks noChangeAspect="1" noChangeArrowheads="1"/>
          </p:cNvPicPr>
          <p:nvPr/>
        </p:nvPicPr>
        <p:blipFill>
          <a:blip r:embed="rId2"/>
          <a:srcRect/>
          <a:stretch>
            <a:fillRect/>
          </a:stretch>
        </p:blipFill>
        <p:spPr bwMode="auto">
          <a:xfrm>
            <a:off x="2421082" y="3403577"/>
            <a:ext cx="6546273" cy="2851751"/>
          </a:xfrm>
          <a:prstGeom prst="rect">
            <a:avLst/>
          </a:prstGeom>
          <a:noFill/>
          <a:ln w="9525">
            <a:noFill/>
            <a:miter lim="800000"/>
            <a:headEnd/>
            <a:tailEnd/>
          </a:ln>
          <a:effectLst/>
        </p:spPr>
      </p:pic>
    </p:spTree>
    <p:extLst>
      <p:ext uri="{BB962C8B-B14F-4D97-AF65-F5344CB8AC3E}">
        <p14:creationId xmlns:p14="http://schemas.microsoft.com/office/powerpoint/2010/main" val="4135807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318" y="2623897"/>
            <a:ext cx="10588336" cy="1303867"/>
          </a:xfrm>
        </p:spPr>
        <p:txBody>
          <a:bodyPr>
            <a:normAutofit fontScale="90000"/>
          </a:bodyPr>
          <a:lstStyle/>
          <a:p>
            <a:pPr algn="r">
              <a:lnSpc>
                <a:spcPct val="150000"/>
              </a:lnSpc>
            </a:pPr>
            <a:r>
              <a:rPr lang="fa-IR" altLang="en-US" sz="2700" dirty="0">
                <a:solidFill>
                  <a:srgbClr val="FF0000"/>
                </a:solidFill>
                <a:cs typeface="B Titr" panose="00000700000000000000" pitchFamily="2" charset="-78"/>
              </a:rPr>
              <a:t/>
            </a:r>
            <a:br>
              <a:rPr lang="fa-IR" altLang="en-US" sz="2700" dirty="0">
                <a:solidFill>
                  <a:srgbClr val="FF0000"/>
                </a:solidFill>
                <a:cs typeface="B Titr" panose="00000700000000000000" pitchFamily="2" charset="-78"/>
              </a:rPr>
            </a:br>
            <a:r>
              <a:rPr lang="fa-IR" sz="2400" dirty="0">
                <a:solidFill>
                  <a:srgbClr val="000000"/>
                </a:solidFill>
                <a:latin typeface="tahoma" panose="020B0604030504040204" pitchFamily="34" charset="0"/>
                <a:cs typeface="B Nazanin" panose="00000400000000000000" pitchFamily="2" charset="-78"/>
              </a:rPr>
              <a:t>*با پیشرفت اسهال علائم کم آبی ظاهر می شود و با کم آبی شدید بیمار ممکن است دچار کرامپ های عضلانی جنرالیزه و کاهش حجم ادرار شود که اهمیت زیادی </a:t>
            </a:r>
            <a:r>
              <a:rPr lang="fa-IR" sz="2400" dirty="0" smtClean="0">
                <a:solidFill>
                  <a:srgbClr val="000000"/>
                </a:solidFill>
                <a:latin typeface="tahoma" panose="020B0604030504040204" pitchFamily="34" charset="0"/>
                <a:cs typeface="B Nazanin" panose="00000400000000000000" pitchFamily="2" charset="-78"/>
              </a:rPr>
              <a:t>دارد. </a:t>
            </a:r>
            <a:r>
              <a:rPr lang="fa-IR" sz="2400" dirty="0">
                <a:solidFill>
                  <a:srgbClr val="000000"/>
                </a:solidFill>
                <a:latin typeface="tahoma" panose="020B0604030504040204" pitchFamily="34" charset="0"/>
                <a:cs typeface="B Nazanin" panose="00000400000000000000" pitchFamily="2" charset="-78"/>
              </a:rPr>
              <a:t/>
            </a:r>
            <a:br>
              <a:rPr lang="fa-IR" sz="2400" dirty="0">
                <a:solidFill>
                  <a:srgbClr val="000000"/>
                </a:solidFill>
                <a:latin typeface="tahoma" panose="020B0604030504040204" pitchFamily="34" charset="0"/>
                <a:cs typeface="B Nazanin" panose="00000400000000000000" pitchFamily="2" charset="-78"/>
              </a:rPr>
            </a:br>
            <a:r>
              <a:rPr lang="fa-IR" sz="2400" dirty="0" smtClean="0">
                <a:solidFill>
                  <a:srgbClr val="000000"/>
                </a:solidFill>
                <a:latin typeface="tahoma" panose="020B0604030504040204" pitchFamily="34" charset="0"/>
                <a:cs typeface="B Nazanin" panose="00000400000000000000" pitchFamily="2" charset="-78"/>
              </a:rPr>
              <a:t>*</a:t>
            </a:r>
            <a:r>
              <a:rPr lang="ar-SA" altLang="en-US" sz="2700" dirty="0" smtClean="0">
                <a:cs typeface="B Nazanin" panose="00000400000000000000" pitchFamily="2" charset="-78"/>
              </a:rPr>
              <a:t>به </a:t>
            </a:r>
            <a:r>
              <a:rPr lang="ar-SA" altLang="en-US" sz="2700" dirty="0">
                <a:cs typeface="B Nazanin" panose="00000400000000000000" pitchFamily="2" charset="-78"/>
              </a:rPr>
              <a:t>زودی به علت کم شدن آب </a:t>
            </a:r>
            <a:r>
              <a:rPr lang="ar-SA" altLang="en-US" sz="2700" dirty="0" smtClean="0">
                <a:cs typeface="B Nazanin" panose="00000400000000000000" pitchFamily="2" charset="-78"/>
              </a:rPr>
              <a:t>بد</a:t>
            </a:r>
            <a:r>
              <a:rPr lang="fa-IR" altLang="en-US" sz="2700" dirty="0" smtClean="0">
                <a:cs typeface="B Nazanin" panose="00000400000000000000" pitchFamily="2" charset="-78"/>
              </a:rPr>
              <a:t>ن </a:t>
            </a:r>
            <a:r>
              <a:rPr lang="ar-SA" altLang="en-US" sz="2700" dirty="0">
                <a:cs typeface="B Nazanin" panose="00000400000000000000" pitchFamily="2" charset="-78"/>
              </a:rPr>
              <a:t>با </a:t>
            </a:r>
            <a:r>
              <a:rPr lang="ar-SA" altLang="en-US" sz="2700" b="1" dirty="0">
                <a:solidFill>
                  <a:srgbClr val="C00000"/>
                </a:solidFill>
                <a:cs typeface="B Nazanin" panose="00000400000000000000" pitchFamily="2" charset="-78"/>
              </a:rPr>
              <a:t>از دست دادن </a:t>
            </a:r>
            <a:r>
              <a:rPr lang="ar-SA" altLang="en-US" sz="2700" b="1" dirty="0" smtClean="0">
                <a:solidFill>
                  <a:srgbClr val="C00000"/>
                </a:solidFill>
                <a:cs typeface="B Nazanin" panose="00000400000000000000" pitchFamily="2" charset="-78"/>
              </a:rPr>
              <a:t>5 </a:t>
            </a:r>
            <a:r>
              <a:rPr lang="fa-IR" altLang="en-US" sz="2700" b="1" dirty="0" smtClean="0">
                <a:solidFill>
                  <a:srgbClr val="C00000"/>
                </a:solidFill>
                <a:cs typeface="B Nazanin" panose="00000400000000000000" pitchFamily="2" charset="-78"/>
              </a:rPr>
              <a:t>-</a:t>
            </a:r>
            <a:r>
              <a:rPr lang="ar-SA" altLang="en-US" sz="2700" b="1" dirty="0" smtClean="0">
                <a:solidFill>
                  <a:srgbClr val="C00000"/>
                </a:solidFill>
                <a:cs typeface="B Nazanin" panose="00000400000000000000" pitchFamily="2" charset="-78"/>
              </a:rPr>
              <a:t>3 </a:t>
            </a:r>
            <a:r>
              <a:rPr lang="ar-SA" altLang="en-US" sz="2700" b="1" dirty="0">
                <a:solidFill>
                  <a:srgbClr val="C00000"/>
                </a:solidFill>
                <a:cs typeface="B Nazanin" panose="00000400000000000000" pitchFamily="2" charset="-78"/>
              </a:rPr>
              <a:t>درصد وزن طبیعی بدن ، </a:t>
            </a:r>
            <a:r>
              <a:rPr lang="ar-SA" altLang="en-US" sz="2200" b="1" dirty="0" smtClean="0">
                <a:solidFill>
                  <a:schemeClr val="tx1">
                    <a:lumMod val="95000"/>
                    <a:lumOff val="5000"/>
                  </a:schemeClr>
                </a:solidFill>
                <a:cs typeface="B Nazanin" panose="00000400000000000000" pitchFamily="2" charset="-78"/>
              </a:rPr>
              <a:t>تشنگی</a:t>
            </a:r>
            <a:r>
              <a:rPr lang="fa-IR" altLang="en-US" sz="2200" b="1" dirty="0" smtClean="0">
                <a:solidFill>
                  <a:srgbClr val="C00000"/>
                </a:solidFill>
                <a:cs typeface="B Nazanin" panose="00000400000000000000" pitchFamily="2" charset="-78"/>
              </a:rPr>
              <a:t> </a:t>
            </a:r>
            <a:r>
              <a:rPr lang="fa-IR" altLang="en-US" sz="2200" b="1" dirty="0" smtClean="0">
                <a:solidFill>
                  <a:schemeClr val="tx1">
                    <a:lumMod val="95000"/>
                    <a:lumOff val="5000"/>
                  </a:schemeClr>
                </a:solidFill>
                <a:cs typeface="B Nazanin" panose="00000400000000000000" pitchFamily="2" charset="-78"/>
              </a:rPr>
              <a:t>ایجاد می شود.</a:t>
            </a:r>
            <a:r>
              <a:rPr lang="fa-IR" altLang="en-US" sz="2700" dirty="0" smtClean="0">
                <a:cs typeface="B Nazanin" panose="00000400000000000000" pitchFamily="2" charset="-78"/>
              </a:rPr>
              <a:t/>
            </a:r>
            <a:br>
              <a:rPr lang="fa-IR" altLang="en-US" sz="2700" dirty="0" smtClean="0">
                <a:cs typeface="B Nazanin" panose="00000400000000000000" pitchFamily="2" charset="-78"/>
              </a:rPr>
            </a:br>
            <a:r>
              <a:rPr lang="ar-SA" altLang="en-US" sz="2700" dirty="0" smtClean="0">
                <a:cs typeface="B Nazanin" panose="00000400000000000000" pitchFamily="2" charset="-78"/>
              </a:rPr>
              <a:t> </a:t>
            </a:r>
            <a:r>
              <a:rPr lang="fa-IR" altLang="en-US" sz="2700" dirty="0" smtClean="0">
                <a:cs typeface="B Nazanin" panose="00000400000000000000" pitchFamily="2" charset="-78"/>
              </a:rPr>
              <a:t>*</a:t>
            </a:r>
            <a:r>
              <a:rPr lang="ar-SA" altLang="en-US" sz="2700" dirty="0" smtClean="0">
                <a:cs typeface="B Nazanin" panose="00000400000000000000" pitchFamily="2" charset="-78"/>
              </a:rPr>
              <a:t> </a:t>
            </a:r>
            <a:r>
              <a:rPr lang="ar-SA" altLang="en-US" sz="2700" dirty="0">
                <a:cs typeface="B Nazanin" panose="00000400000000000000" pitchFamily="2" charset="-78"/>
              </a:rPr>
              <a:t>با کاهش </a:t>
            </a:r>
            <a:r>
              <a:rPr lang="ar-SA" altLang="en-US" sz="2700" b="1" dirty="0">
                <a:solidFill>
                  <a:srgbClr val="C00000"/>
                </a:solidFill>
                <a:cs typeface="B Nazanin" panose="00000400000000000000" pitchFamily="2" charset="-78"/>
              </a:rPr>
              <a:t>8 - 5 درصد وزن بدن ، ضعف و سرگیجه </a:t>
            </a:r>
            <a:r>
              <a:rPr lang="ar-SA" altLang="en-US" sz="2700" dirty="0">
                <a:cs typeface="B Nazanin" panose="00000400000000000000" pitchFamily="2" charset="-78"/>
              </a:rPr>
              <a:t>دیده می‌شود</a:t>
            </a:r>
            <a:r>
              <a:rPr lang="ar-SA" altLang="en-US" sz="2700" dirty="0" smtClean="0">
                <a:cs typeface="B Nazanin" panose="00000400000000000000" pitchFamily="2" charset="-78"/>
              </a:rPr>
              <a:t>.</a:t>
            </a:r>
            <a:r>
              <a:rPr lang="fa-IR" altLang="en-US" sz="2700" dirty="0" smtClean="0">
                <a:cs typeface="B Nazanin" panose="00000400000000000000" pitchFamily="2" charset="-78"/>
              </a:rPr>
              <a:t/>
            </a:r>
            <a:br>
              <a:rPr lang="fa-IR" altLang="en-US" sz="2700" dirty="0" smtClean="0">
                <a:cs typeface="B Nazanin" panose="00000400000000000000" pitchFamily="2" charset="-78"/>
              </a:rPr>
            </a:br>
            <a:r>
              <a:rPr lang="ar-SA" altLang="en-US" sz="2700" dirty="0" smtClean="0">
                <a:cs typeface="B Nazanin" panose="00000400000000000000" pitchFamily="2" charset="-78"/>
              </a:rPr>
              <a:t> </a:t>
            </a:r>
            <a:r>
              <a:rPr lang="fa-IR" altLang="en-US" sz="2700" dirty="0" smtClean="0">
                <a:cs typeface="B Nazanin" panose="00000400000000000000" pitchFamily="2" charset="-78"/>
              </a:rPr>
              <a:t>*</a:t>
            </a:r>
            <a:r>
              <a:rPr lang="ar-SA" altLang="en-US" sz="2700" b="1" dirty="0" smtClean="0">
                <a:solidFill>
                  <a:srgbClr val="C00000"/>
                </a:solidFill>
                <a:cs typeface="B Nazanin" panose="00000400000000000000" pitchFamily="2" charset="-78"/>
              </a:rPr>
              <a:t>کاهش </a:t>
            </a:r>
            <a:r>
              <a:rPr lang="ar-SA" altLang="en-US" sz="2700" b="1" dirty="0">
                <a:solidFill>
                  <a:srgbClr val="C00000"/>
                </a:solidFill>
                <a:cs typeface="B Nazanin" panose="00000400000000000000" pitchFamily="2" charset="-78"/>
              </a:rPr>
              <a:t>بیش از 10 درصد وزن بدن </a:t>
            </a:r>
            <a:r>
              <a:rPr lang="ar-SA" altLang="en-US" sz="2700" dirty="0">
                <a:cs typeface="B Nazanin" panose="00000400000000000000" pitchFamily="2" charset="-78"/>
              </a:rPr>
              <a:t>، منجر به ترشح کم ادرار و گاهی قطع کامل ادرار ، نبض ضعیف ، چشمهای گود رفته ، پوست چروکیده ، شکم فرورفته ، گرفتگی </a:t>
            </a:r>
            <a:r>
              <a:rPr lang="fa-IR" altLang="en-US" sz="2700" dirty="0" smtClean="0">
                <a:cs typeface="B Nazanin" panose="00000400000000000000" pitchFamily="2" charset="-78"/>
              </a:rPr>
              <a:t>و کرامپ </a:t>
            </a:r>
            <a:r>
              <a:rPr lang="ar-SA" altLang="en-US" sz="2700" dirty="0" smtClean="0">
                <a:cs typeface="B Nazanin" panose="00000400000000000000" pitchFamily="2" charset="-78"/>
              </a:rPr>
              <a:t>عضلانی </a:t>
            </a:r>
            <a:r>
              <a:rPr lang="ar-SA" altLang="en-US" sz="2700" dirty="0">
                <a:cs typeface="B Nazanin" panose="00000400000000000000" pitchFamily="2" charset="-78"/>
              </a:rPr>
              <a:t>به علت اختلالات در میزان الکترولیتهای بدن و در شیر خواران فرورفتگی ملاج و در نهایت </a:t>
            </a:r>
            <a:r>
              <a:rPr lang="ar-SA" altLang="en-US" sz="2700" b="1" dirty="0">
                <a:solidFill>
                  <a:srgbClr val="C00000"/>
                </a:solidFill>
                <a:cs typeface="B Nazanin" panose="00000400000000000000" pitchFamily="2" charset="-78"/>
              </a:rPr>
              <a:t>خواب آلودگی و مرگ </a:t>
            </a:r>
            <a:r>
              <a:rPr lang="ar-SA" altLang="en-US" sz="2700" dirty="0">
                <a:cs typeface="B Nazanin" panose="00000400000000000000" pitchFamily="2" charset="-78"/>
              </a:rPr>
              <a:t>می‌شود</a:t>
            </a:r>
            <a:r>
              <a:rPr lang="ar-SA" altLang="en-US" sz="2700" dirty="0" smtClean="0">
                <a:cs typeface="B Nazanin" panose="00000400000000000000" pitchFamily="2" charset="-78"/>
              </a:rPr>
              <a:t>.</a:t>
            </a:r>
            <a:r>
              <a:rPr lang="en-US" altLang="en-US" sz="2700" dirty="0" smtClean="0">
                <a:cs typeface="B Nazanin" panose="00000400000000000000" pitchFamily="2" charset="-78"/>
              </a:rPr>
              <a:t/>
            </a:r>
            <a:br>
              <a:rPr lang="en-US" altLang="en-US" sz="2700" dirty="0" smtClean="0">
                <a:cs typeface="B Nazanin" panose="00000400000000000000" pitchFamily="2" charset="-78"/>
              </a:rPr>
            </a:br>
            <a:r>
              <a:rPr lang="fa-IR" sz="2400" b="1" dirty="0">
                <a:solidFill>
                  <a:srgbClr val="C00000"/>
                </a:solidFill>
                <a:latin typeface="tahoma" panose="020B0604030504040204" pitchFamily="34" charset="0"/>
                <a:cs typeface="B Nazanin" panose="00000400000000000000" pitchFamily="2" charset="-78"/>
              </a:rPr>
              <a:t>*در بیماران درمان نشده ، دهیدراتاسیون سریع، اسیدوز ، کولاپس عروقی </a:t>
            </a:r>
            <a:r>
              <a:rPr lang="fa-IR" sz="2400" b="1" dirty="0" smtClean="0">
                <a:solidFill>
                  <a:srgbClr val="C00000"/>
                </a:solidFill>
                <a:latin typeface="tahoma" panose="020B0604030504040204" pitchFamily="34" charset="0"/>
                <a:cs typeface="B Nazanin" panose="00000400000000000000" pitchFamily="2" charset="-78"/>
              </a:rPr>
              <a:t>و </a:t>
            </a:r>
            <a:r>
              <a:rPr lang="fa-IR" sz="2400" b="1" dirty="0">
                <a:solidFill>
                  <a:srgbClr val="C00000"/>
                </a:solidFill>
                <a:latin typeface="tahoma" panose="020B0604030504040204" pitchFamily="34" charset="0"/>
                <a:cs typeface="B Nazanin" panose="00000400000000000000" pitchFamily="2" charset="-78"/>
              </a:rPr>
              <a:t>هیپو گلیسمی </a:t>
            </a:r>
            <a:r>
              <a:rPr lang="fa-IR" sz="2400" b="1" dirty="0" smtClean="0">
                <a:solidFill>
                  <a:srgbClr val="C00000"/>
                </a:solidFill>
                <a:latin typeface="tahoma" panose="020B0604030504040204" pitchFamily="34" charset="0"/>
                <a:cs typeface="B Nazanin" panose="00000400000000000000" pitchFamily="2" charset="-78"/>
              </a:rPr>
              <a:t>خصوصأدر </a:t>
            </a:r>
            <a:r>
              <a:rPr lang="fa-IR" sz="2400" b="1" dirty="0">
                <a:solidFill>
                  <a:srgbClr val="C00000"/>
                </a:solidFill>
                <a:latin typeface="tahoma" panose="020B0604030504040204" pitchFamily="34" charset="0"/>
                <a:cs typeface="B Nazanin" panose="00000400000000000000" pitchFamily="2" charset="-78"/>
              </a:rPr>
              <a:t>بچه ها و نارسایی کلیه شایع است.</a:t>
            </a:r>
            <a:r>
              <a:rPr lang="fa-IR" sz="2400" dirty="0">
                <a:cs typeface="B Nazanin" panose="00000400000000000000" pitchFamily="2" charset="-78"/>
              </a:rPr>
              <a:t/>
            </a:r>
            <a:br>
              <a:rPr lang="fa-IR" sz="2400" dirty="0">
                <a:cs typeface="B Nazanin" panose="00000400000000000000" pitchFamily="2" charset="-78"/>
              </a:rPr>
            </a:br>
            <a:endParaRPr lang="fa-IR" sz="2700" dirty="0"/>
          </a:p>
        </p:txBody>
      </p:sp>
    </p:spTree>
    <p:extLst>
      <p:ext uri="{BB962C8B-B14F-4D97-AF65-F5344CB8AC3E}">
        <p14:creationId xmlns:p14="http://schemas.microsoft.com/office/powerpoint/2010/main" val="1668987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3038"/>
            <a:ext cx="10515600" cy="5863925"/>
          </a:xfrm>
        </p:spPr>
        <p:txBody>
          <a:bodyPr>
            <a:normAutofit lnSpcReduction="10000"/>
          </a:bodyPr>
          <a:lstStyle/>
          <a:p>
            <a:pPr algn="ctr" rtl="1"/>
            <a:endParaRPr lang="fa-IR" altLang="en-US" sz="3600" dirty="0">
              <a:cs typeface="B Titr" panose="00000700000000000000" pitchFamily="2" charset="-78"/>
            </a:endParaRPr>
          </a:p>
          <a:p>
            <a:pPr rtl="1"/>
            <a:r>
              <a:rPr lang="ar-SA" altLang="en-US" dirty="0">
                <a:solidFill>
                  <a:srgbClr val="FF0000"/>
                </a:solidFill>
                <a:cs typeface="B Titr" panose="00000700000000000000" pitchFamily="2" charset="-78"/>
              </a:rPr>
              <a:t>مخزن و منبع بیماری</a:t>
            </a:r>
            <a:endParaRPr lang="fa-IR" altLang="en-US" dirty="0">
              <a:solidFill>
                <a:srgbClr val="FF0000"/>
              </a:solidFill>
              <a:cs typeface="B Titr" panose="00000700000000000000" pitchFamily="2" charset="-78"/>
            </a:endParaRPr>
          </a:p>
          <a:p>
            <a:pPr algn="r" rtl="1"/>
            <a:r>
              <a:rPr lang="ar-SA" altLang="en-US" sz="3600" dirty="0">
                <a:cs typeface="B Titr" panose="00000700000000000000" pitchFamily="2" charset="-78"/>
              </a:rPr>
              <a:t> </a:t>
            </a:r>
            <a:r>
              <a:rPr lang="ar-SA" altLang="en-US" dirty="0">
                <a:cs typeface="B Nazanin" panose="00000400000000000000" pitchFamily="2" charset="-78"/>
              </a:rPr>
              <a:t>انسان تنها مخزن وبا است که به صورت بیمار یا </a:t>
            </a:r>
            <a:r>
              <a:rPr lang="fa-IR" altLang="en-US" dirty="0" smtClean="0">
                <a:cs typeface="B Nazanin" panose="00000400000000000000" pitchFamily="2" charset="-78"/>
              </a:rPr>
              <a:t>ناقل</a:t>
            </a:r>
            <a:r>
              <a:rPr lang="ar-SA" altLang="en-US" dirty="0" smtClean="0">
                <a:cs typeface="B Nazanin" panose="00000400000000000000" pitchFamily="2" charset="-78"/>
              </a:rPr>
              <a:t> </a:t>
            </a:r>
            <a:r>
              <a:rPr lang="ar-SA" altLang="en-US" dirty="0">
                <a:cs typeface="B Nazanin" panose="00000400000000000000" pitchFamily="2" charset="-78"/>
              </a:rPr>
              <a:t>است و منبع بیماری ، اسهال و استفراغ بیماران و </a:t>
            </a:r>
            <a:r>
              <a:rPr lang="fa-IR" altLang="en-US" dirty="0" smtClean="0">
                <a:cs typeface="B Nazanin" panose="00000400000000000000" pitchFamily="2" charset="-78"/>
              </a:rPr>
              <a:t>ناقلان</a:t>
            </a:r>
            <a:r>
              <a:rPr lang="ar-SA" altLang="en-US" dirty="0" smtClean="0">
                <a:cs typeface="B Nazanin" panose="00000400000000000000" pitchFamily="2" charset="-78"/>
              </a:rPr>
              <a:t> </a:t>
            </a:r>
            <a:r>
              <a:rPr lang="ar-SA" altLang="en-US" dirty="0">
                <a:cs typeface="B Nazanin" panose="00000400000000000000" pitchFamily="2" charset="-78"/>
              </a:rPr>
              <a:t>بیماری می‌باشد. </a:t>
            </a:r>
            <a:endParaRPr lang="fa-IR" altLang="en-US" dirty="0">
              <a:cs typeface="B Nazanin" panose="00000400000000000000" pitchFamily="2" charset="-78"/>
            </a:endParaRPr>
          </a:p>
          <a:p>
            <a:pPr rtl="1"/>
            <a:r>
              <a:rPr lang="ar-SA" altLang="en-US" sz="3200" dirty="0">
                <a:solidFill>
                  <a:srgbClr val="FF0000"/>
                </a:solidFill>
                <a:cs typeface="B Titr" panose="00000700000000000000" pitchFamily="2" charset="-78"/>
              </a:rPr>
              <a:t>دوره کمون </a:t>
            </a:r>
            <a:endParaRPr lang="fa-IR" altLang="en-US" sz="3200" dirty="0">
              <a:solidFill>
                <a:srgbClr val="FF0000"/>
              </a:solidFill>
              <a:cs typeface="B Titr" panose="00000700000000000000" pitchFamily="2" charset="-78"/>
            </a:endParaRPr>
          </a:p>
          <a:p>
            <a:pPr algn="just" rtl="1"/>
            <a:r>
              <a:rPr lang="ar-SA" altLang="en-US" dirty="0">
                <a:cs typeface="B Nazanin" panose="00000400000000000000" pitchFamily="2" charset="-78"/>
              </a:rPr>
              <a:t>دوره کمون این بیماری ممکن است خیلی کوتاه بوده و بستگی به مقدار </a:t>
            </a:r>
            <a:r>
              <a:rPr lang="fa-IR" altLang="en-US" b="1" dirty="0" smtClean="0">
                <a:solidFill>
                  <a:srgbClr val="C00000"/>
                </a:solidFill>
                <a:cs typeface="B Nazanin" panose="00000400000000000000" pitchFamily="2" charset="-78"/>
              </a:rPr>
              <a:t>باکتری</a:t>
            </a:r>
            <a:r>
              <a:rPr lang="ar-SA" altLang="en-US" dirty="0" smtClean="0">
                <a:cs typeface="B Nazanin" panose="00000400000000000000" pitchFamily="2" charset="-78"/>
              </a:rPr>
              <a:t> </a:t>
            </a:r>
            <a:r>
              <a:rPr lang="ar-SA" altLang="en-US" dirty="0">
                <a:cs typeface="B Nazanin" panose="00000400000000000000" pitchFamily="2" charset="-78"/>
              </a:rPr>
              <a:t>وارد شده به بدن فرد دارد. متوسط دوره کمون </a:t>
            </a:r>
            <a:r>
              <a:rPr lang="ar-SA" altLang="en-US" b="1" dirty="0">
                <a:cs typeface="B Nazanin" panose="00000400000000000000" pitchFamily="2" charset="-78"/>
              </a:rPr>
              <a:t>3 - 2 روز </a:t>
            </a:r>
            <a:r>
              <a:rPr lang="ar-SA" altLang="en-US" dirty="0">
                <a:cs typeface="B Nazanin" panose="00000400000000000000" pitchFamily="2" charset="-78"/>
              </a:rPr>
              <a:t>و از چند ساعت تا چند روز گزارش شده </a:t>
            </a:r>
            <a:r>
              <a:rPr lang="ar-SA" altLang="en-US" dirty="0" smtClean="0">
                <a:cs typeface="B Nazanin" panose="00000400000000000000" pitchFamily="2" charset="-78"/>
              </a:rPr>
              <a:t>اس</a:t>
            </a:r>
            <a:r>
              <a:rPr lang="fa-IR" altLang="en-US" dirty="0" smtClean="0">
                <a:cs typeface="B Nazanin" panose="00000400000000000000" pitchFamily="2" charset="-78"/>
              </a:rPr>
              <a:t>ت.</a:t>
            </a:r>
            <a:endParaRPr lang="fa-IR" altLang="en-US" dirty="0">
              <a:solidFill>
                <a:srgbClr val="C00000"/>
              </a:solidFill>
              <a:cs typeface="B Nazanin" panose="00000400000000000000" pitchFamily="2" charset="-78"/>
            </a:endParaRPr>
          </a:p>
          <a:p>
            <a:pPr rtl="1"/>
            <a:r>
              <a:rPr lang="ar-SA" altLang="en-US" dirty="0">
                <a:solidFill>
                  <a:srgbClr val="FF0000"/>
                </a:solidFill>
                <a:cs typeface="B Titr" panose="00000700000000000000" pitchFamily="2" charset="-78"/>
              </a:rPr>
              <a:t>دوره واگیری </a:t>
            </a:r>
            <a:endParaRPr lang="fa-IR" altLang="en-US" dirty="0">
              <a:solidFill>
                <a:srgbClr val="FF0000"/>
              </a:solidFill>
              <a:cs typeface="B Titr" panose="00000700000000000000" pitchFamily="2" charset="-78"/>
            </a:endParaRPr>
          </a:p>
          <a:p>
            <a:pPr algn="just" rtl="1"/>
            <a:r>
              <a:rPr lang="ar-SA" altLang="en-US" dirty="0">
                <a:cs typeface="B Nazanin" panose="00000400000000000000" pitchFamily="2" charset="-78"/>
              </a:rPr>
              <a:t>تا زمانی که بیمار در مدفوع خود ویبریو کلرا دفع نماید، می‌تواند برای محیط آلوده کننده باشد. افرادی که عفونت مزمن کیسه صفرا دارند می‌توانند به عنوان </a:t>
            </a:r>
            <a:r>
              <a:rPr lang="fa-IR" altLang="en-US" dirty="0" smtClean="0">
                <a:cs typeface="B Nazanin" panose="00000400000000000000" pitchFamily="2" charset="-78"/>
              </a:rPr>
              <a:t>ناقلین</a:t>
            </a:r>
            <a:r>
              <a:rPr lang="ar-SA" altLang="en-US" dirty="0" smtClean="0">
                <a:cs typeface="B Nazanin" panose="00000400000000000000" pitchFamily="2" charset="-78"/>
              </a:rPr>
              <a:t> </a:t>
            </a:r>
            <a:r>
              <a:rPr lang="ar-SA" altLang="en-US" dirty="0">
                <a:cs typeface="B Nazanin" panose="00000400000000000000" pitchFamily="2" charset="-78"/>
              </a:rPr>
              <a:t>به ظاهر سالم در انتشار بیماری دخالت کنند. در این افراد ممکن است بطور متناوب کشت مدفوع مثبت شود. دادن </a:t>
            </a:r>
            <a:r>
              <a:rPr lang="fa-IR" altLang="en-US" b="1" dirty="0" smtClean="0">
                <a:solidFill>
                  <a:srgbClr val="C00000"/>
                </a:solidFill>
                <a:cs typeface="B Nazanin" panose="00000400000000000000" pitchFamily="2" charset="-78"/>
              </a:rPr>
              <a:t>آنتی بیوتیک </a:t>
            </a:r>
            <a:r>
              <a:rPr lang="ar-SA" altLang="en-US" dirty="0" smtClean="0">
                <a:cs typeface="B Nazanin" panose="00000400000000000000" pitchFamily="2" charset="-78"/>
              </a:rPr>
              <a:t>مناسب </a:t>
            </a:r>
            <a:r>
              <a:rPr lang="ar-SA" altLang="en-US" dirty="0">
                <a:cs typeface="B Nazanin" panose="00000400000000000000" pitchFamily="2" charset="-78"/>
              </a:rPr>
              <a:t>در کوتاه کردن این دوره می‌تواند نقش داشته باشد. </a:t>
            </a:r>
            <a:endParaRPr lang="en-US" altLang="en-US" dirty="0">
              <a:cs typeface="B Nazanin" panose="00000400000000000000" pitchFamily="2" charset="-78"/>
            </a:endParaRPr>
          </a:p>
          <a:p>
            <a:endParaRPr lang="en-US" dirty="0"/>
          </a:p>
        </p:txBody>
      </p:sp>
    </p:spTree>
    <p:extLst>
      <p:ext uri="{BB962C8B-B14F-4D97-AF65-F5344CB8AC3E}">
        <p14:creationId xmlns:p14="http://schemas.microsoft.com/office/powerpoint/2010/main" val="2111484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855" y="684220"/>
            <a:ext cx="11024754" cy="6069871"/>
          </a:xfrm>
        </p:spPr>
        <p:txBody>
          <a:bodyPr/>
          <a:lstStyle/>
          <a:p>
            <a:pPr algn="ctr" rtl="1">
              <a:lnSpc>
                <a:spcPct val="80000"/>
              </a:lnSpc>
            </a:pPr>
            <a:r>
              <a:rPr lang="ar-SA" altLang="en-US" sz="3200" dirty="0">
                <a:solidFill>
                  <a:srgbClr val="FF0000"/>
                </a:solidFill>
                <a:cs typeface="B Titr" panose="00000700000000000000" pitchFamily="2" charset="-78"/>
              </a:rPr>
              <a:t>عوامل مربوط به میزبان</a:t>
            </a:r>
            <a:r>
              <a:rPr lang="ar-SA" altLang="en-US" sz="3200" dirty="0">
                <a:solidFill>
                  <a:srgbClr val="FF0000"/>
                </a:solidFill>
                <a:cs typeface="B Mitra" panose="00000400000000000000" pitchFamily="2" charset="-78"/>
              </a:rPr>
              <a:t> </a:t>
            </a:r>
            <a:endParaRPr lang="fa-IR" altLang="en-US" sz="3600" dirty="0">
              <a:cs typeface="B Mitra" panose="00000400000000000000" pitchFamily="2" charset="-78"/>
            </a:endParaRPr>
          </a:p>
          <a:p>
            <a:pPr algn="just" rtl="1">
              <a:lnSpc>
                <a:spcPct val="80000"/>
              </a:lnSpc>
            </a:pPr>
            <a:r>
              <a:rPr lang="ar-SA" altLang="en-US" dirty="0">
                <a:solidFill>
                  <a:srgbClr val="FF0000"/>
                </a:solidFill>
                <a:cs typeface="B Titr" panose="00000700000000000000" pitchFamily="2" charset="-78"/>
              </a:rPr>
              <a:t>سن و جنس شیوع </a:t>
            </a:r>
            <a:endParaRPr lang="fa-IR" altLang="en-US" dirty="0">
              <a:solidFill>
                <a:srgbClr val="FF0000"/>
              </a:solidFill>
              <a:cs typeface="B Titr" panose="00000700000000000000" pitchFamily="2" charset="-78"/>
            </a:endParaRPr>
          </a:p>
          <a:p>
            <a:pPr algn="just" rtl="1">
              <a:lnSpc>
                <a:spcPct val="80000"/>
              </a:lnSpc>
            </a:pPr>
            <a:r>
              <a:rPr lang="ar-SA" altLang="en-US" dirty="0">
                <a:cs typeface="B Mitra" panose="00000400000000000000" pitchFamily="2" charset="-78"/>
              </a:rPr>
              <a:t>بیماری در هر دو جنس و در همه سنین دیده می‌شود. </a:t>
            </a:r>
            <a:endParaRPr lang="fa-IR" altLang="en-US" dirty="0" smtClean="0">
              <a:cs typeface="B Mitra" panose="00000400000000000000" pitchFamily="2" charset="-78"/>
            </a:endParaRPr>
          </a:p>
          <a:p>
            <a:pPr algn="just" rtl="1">
              <a:lnSpc>
                <a:spcPct val="80000"/>
              </a:lnSpc>
            </a:pPr>
            <a:r>
              <a:rPr lang="ar-SA" altLang="en-US" dirty="0" smtClean="0">
                <a:cs typeface="B Mitra" panose="00000400000000000000" pitchFamily="2" charset="-78"/>
              </a:rPr>
              <a:t>در </a:t>
            </a:r>
            <a:r>
              <a:rPr lang="ar-SA" altLang="en-US" dirty="0">
                <a:cs typeface="B Mitra" panose="00000400000000000000" pitchFamily="2" charset="-78"/>
              </a:rPr>
              <a:t>مناطق بومی کودکان نسبت به بزرگترها بیشتر مبتلا می‌شوند. </a:t>
            </a:r>
            <a:endParaRPr lang="fa-IR" altLang="en-US" dirty="0" smtClean="0">
              <a:cs typeface="B Mitra" panose="00000400000000000000" pitchFamily="2" charset="-78"/>
            </a:endParaRPr>
          </a:p>
          <a:p>
            <a:pPr algn="just" rtl="1">
              <a:lnSpc>
                <a:spcPct val="80000"/>
              </a:lnSpc>
            </a:pPr>
            <a:r>
              <a:rPr lang="ar-SA" altLang="en-US" dirty="0" smtClean="0">
                <a:cs typeface="B Mitra" panose="00000400000000000000" pitchFamily="2" charset="-78"/>
              </a:rPr>
              <a:t>ولی </a:t>
            </a:r>
            <a:r>
              <a:rPr lang="ar-SA" altLang="en-US" dirty="0">
                <a:cs typeface="B Mitra" panose="00000400000000000000" pitchFamily="2" charset="-78"/>
              </a:rPr>
              <a:t>در کودکان زیر 2 سال به علت </a:t>
            </a:r>
            <a:r>
              <a:rPr lang="ar-SA" altLang="en-US" u="sng" dirty="0">
                <a:cs typeface="B Mitra" panose="00000400000000000000" pitchFamily="2" charset="-78"/>
              </a:rPr>
              <a:t>ایمنی اکتسابی</a:t>
            </a:r>
            <a:r>
              <a:rPr lang="ar-SA" altLang="en-US" dirty="0">
                <a:cs typeface="B Mitra" panose="00000400000000000000" pitchFamily="2" charset="-78"/>
              </a:rPr>
              <a:t> از شیر مادر ، کمتر از بچه‌های بزرگتر </a:t>
            </a:r>
            <a:r>
              <a:rPr lang="fa-IR" altLang="en-US" dirty="0" smtClean="0">
                <a:cs typeface="B Mitra" panose="00000400000000000000" pitchFamily="2" charset="-78"/>
              </a:rPr>
              <a:t>بروز می کند.</a:t>
            </a:r>
            <a:endParaRPr lang="fa-IR" altLang="en-US" dirty="0">
              <a:cs typeface="B Mitra" panose="00000400000000000000" pitchFamily="2" charset="-78"/>
            </a:endParaRPr>
          </a:p>
          <a:p>
            <a:pPr algn="just" rtl="1">
              <a:lnSpc>
                <a:spcPct val="80000"/>
              </a:lnSpc>
            </a:pPr>
            <a:r>
              <a:rPr lang="ar-SA" altLang="en-US" dirty="0">
                <a:solidFill>
                  <a:srgbClr val="FF0000"/>
                </a:solidFill>
                <a:cs typeface="B Titr" panose="00000700000000000000" pitchFamily="2" charset="-78"/>
              </a:rPr>
              <a:t>اسیدیته معده </a:t>
            </a:r>
            <a:endParaRPr lang="fa-IR" altLang="en-US" dirty="0">
              <a:solidFill>
                <a:srgbClr val="FF0000"/>
              </a:solidFill>
              <a:cs typeface="B Titr" panose="00000700000000000000" pitchFamily="2" charset="-78"/>
            </a:endParaRPr>
          </a:p>
          <a:p>
            <a:pPr algn="just" rtl="1">
              <a:lnSpc>
                <a:spcPct val="80000"/>
              </a:lnSpc>
            </a:pPr>
            <a:r>
              <a:rPr lang="ar-SA" altLang="en-US" dirty="0">
                <a:cs typeface="B Mitra" panose="00000400000000000000" pitchFamily="2" charset="-78"/>
              </a:rPr>
              <a:t>بیماریها یا داروهای کاهنده </a:t>
            </a:r>
            <a:r>
              <a:rPr lang="ar-SA" altLang="en-US" u="sng" dirty="0">
                <a:cs typeface="B Mitra" panose="00000400000000000000" pitchFamily="2" charset="-78"/>
              </a:rPr>
              <a:t>اسید معده</a:t>
            </a:r>
            <a:r>
              <a:rPr lang="ar-SA" altLang="en-US" dirty="0">
                <a:cs typeface="B Mitra" panose="00000400000000000000" pitchFamily="2" charset="-78"/>
              </a:rPr>
              <a:t> ، ابتلا به بیماری وبا را افزایش می‌دهد. </a:t>
            </a:r>
            <a:endParaRPr lang="fa-IR" altLang="en-US" dirty="0">
              <a:cs typeface="B Mitra" panose="00000400000000000000" pitchFamily="2" charset="-78"/>
            </a:endParaRPr>
          </a:p>
          <a:p>
            <a:pPr algn="just" rtl="1">
              <a:lnSpc>
                <a:spcPct val="80000"/>
              </a:lnSpc>
            </a:pPr>
            <a:endParaRPr lang="fa-IR" altLang="en-US" dirty="0">
              <a:cs typeface="B Mitra" panose="00000400000000000000" pitchFamily="2" charset="-78"/>
            </a:endParaRPr>
          </a:p>
          <a:p>
            <a:pPr algn="just" rtl="1">
              <a:lnSpc>
                <a:spcPct val="80000"/>
              </a:lnSpc>
            </a:pPr>
            <a:r>
              <a:rPr lang="ar-SA" altLang="en-US" dirty="0">
                <a:solidFill>
                  <a:srgbClr val="FF0000"/>
                </a:solidFill>
                <a:cs typeface="B Titr" panose="00000700000000000000" pitchFamily="2" charset="-78"/>
              </a:rPr>
              <a:t>گروههای خونی</a:t>
            </a:r>
            <a:endParaRPr lang="fa-IR" altLang="en-US" dirty="0">
              <a:solidFill>
                <a:srgbClr val="FF0000"/>
              </a:solidFill>
              <a:cs typeface="B Titr" panose="00000700000000000000" pitchFamily="2" charset="-78"/>
            </a:endParaRPr>
          </a:p>
          <a:p>
            <a:pPr algn="just" rtl="1">
              <a:lnSpc>
                <a:spcPct val="80000"/>
              </a:lnSpc>
            </a:pPr>
            <a:r>
              <a:rPr lang="ar-SA" altLang="en-US" dirty="0">
                <a:cs typeface="B Nazanin" panose="00000400000000000000" pitchFamily="2" charset="-78"/>
              </a:rPr>
              <a:t>افراد با گروه خونی </a:t>
            </a:r>
            <a:r>
              <a:rPr lang="en-US" altLang="en-US" dirty="0">
                <a:cs typeface="B Nazanin" panose="00000400000000000000" pitchFamily="2" charset="-78"/>
              </a:rPr>
              <a:t>O</a:t>
            </a:r>
            <a:r>
              <a:rPr lang="ar-SA" altLang="en-US" dirty="0">
                <a:cs typeface="B Nazanin" panose="00000400000000000000" pitchFamily="2" charset="-78"/>
              </a:rPr>
              <a:t> بیشترین ابتلا به بیماری وبا و افراد با گروه خونی </a:t>
            </a:r>
            <a:r>
              <a:rPr lang="en-US" altLang="en-US" dirty="0">
                <a:cs typeface="B Nazanin" panose="00000400000000000000" pitchFamily="2" charset="-78"/>
              </a:rPr>
              <a:t>AB</a:t>
            </a:r>
            <a:r>
              <a:rPr lang="ar-SA" altLang="en-US" dirty="0">
                <a:cs typeface="B Nazanin" panose="00000400000000000000" pitchFamily="2" charset="-78"/>
              </a:rPr>
              <a:t> کمترین خطر ابتلا را دارا هستند. </a:t>
            </a:r>
            <a:endParaRPr lang="en-US" altLang="en-US" dirty="0">
              <a:cs typeface="B Nazanin" panose="00000400000000000000" pitchFamily="2" charset="-78"/>
            </a:endParaRPr>
          </a:p>
          <a:p>
            <a:endParaRPr lang="en-US" dirty="0"/>
          </a:p>
        </p:txBody>
      </p:sp>
    </p:spTree>
    <p:extLst>
      <p:ext uri="{BB962C8B-B14F-4D97-AF65-F5344CB8AC3E}">
        <p14:creationId xmlns:p14="http://schemas.microsoft.com/office/powerpoint/2010/main" val="3531006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184" y="763923"/>
            <a:ext cx="9601196" cy="1303867"/>
          </a:xfrm>
        </p:spPr>
        <p:txBody>
          <a:bodyPr>
            <a:normAutofit/>
          </a:bodyPr>
          <a:lstStyle/>
          <a:p>
            <a:r>
              <a:rPr lang="fa-IR" sz="3600" dirty="0" smtClean="0">
                <a:solidFill>
                  <a:srgbClr val="C00000"/>
                </a:solidFill>
                <a:effectLst/>
                <a:cs typeface="B Titr" panose="00000700000000000000" pitchFamily="2" charset="-78"/>
              </a:rPr>
              <a:t>تشخیص بیماری</a:t>
            </a:r>
            <a:endParaRPr lang="fa-IR" sz="3600" dirty="0">
              <a:solidFill>
                <a:srgbClr val="C00000"/>
              </a:solidFill>
              <a:effectLst/>
              <a:cs typeface="B Titr" panose="00000700000000000000" pitchFamily="2" charset="-78"/>
            </a:endParaRPr>
          </a:p>
        </p:txBody>
      </p:sp>
      <p:sp>
        <p:nvSpPr>
          <p:cNvPr id="3" name="Content Placeholder 2"/>
          <p:cNvSpPr>
            <a:spLocks noGrp="1"/>
          </p:cNvSpPr>
          <p:nvPr>
            <p:ph idx="1"/>
          </p:nvPr>
        </p:nvSpPr>
        <p:spPr>
          <a:xfrm>
            <a:off x="1451264" y="1874400"/>
            <a:ext cx="9601196" cy="3318936"/>
          </a:xfrm>
        </p:spPr>
        <p:txBody>
          <a:bodyPr>
            <a:normAutofit/>
          </a:bodyPr>
          <a:lstStyle/>
          <a:p>
            <a:pPr>
              <a:buNone/>
            </a:pPr>
            <a:r>
              <a:rPr lang="fa-IR" sz="2800" dirty="0">
                <a:solidFill>
                  <a:schemeClr val="tx1">
                    <a:lumMod val="95000"/>
                    <a:lumOff val="5000"/>
                  </a:schemeClr>
                </a:solidFill>
                <a:cs typeface="B Nazanin" pitchFamily="2" charset="-78"/>
              </a:rPr>
              <a:t>هر فردی که دچار اسهال ( ناگهانی ) و آبکی باشد مشکوک تلقی می شود و آزمایش مدفوع از نظر وبای </a:t>
            </a:r>
            <a:r>
              <a:rPr lang="fa-IR" sz="2800" dirty="0" smtClean="0">
                <a:solidFill>
                  <a:schemeClr val="tx1">
                    <a:lumMod val="95000"/>
                    <a:lumOff val="5000"/>
                  </a:schemeClr>
                </a:solidFill>
                <a:cs typeface="B Nazanin" pitchFamily="2" charset="-78"/>
              </a:rPr>
              <a:t>التور </a:t>
            </a:r>
            <a:r>
              <a:rPr lang="fa-IR" sz="2800" dirty="0">
                <a:solidFill>
                  <a:schemeClr val="tx1">
                    <a:lumMod val="95000"/>
                    <a:lumOff val="5000"/>
                  </a:schemeClr>
                </a:solidFill>
                <a:cs typeface="B Nazanin" pitchFamily="2" charset="-78"/>
              </a:rPr>
              <a:t>در مورد او انجام شود . </a:t>
            </a:r>
            <a:endParaRPr lang="fa-IR" sz="2800" dirty="0">
              <a:solidFill>
                <a:srgbClr val="FFC000"/>
              </a:solidFill>
              <a:cs typeface="B Nazanin" pitchFamily="2" charset="-78"/>
            </a:endParaRPr>
          </a:p>
          <a:p>
            <a:pPr>
              <a:buNone/>
            </a:pPr>
            <a:r>
              <a:rPr lang="fa-IR" dirty="0">
                <a:solidFill>
                  <a:schemeClr val="tx1">
                    <a:lumMod val="95000"/>
                    <a:lumOff val="5000"/>
                  </a:schemeClr>
                </a:solidFill>
                <a:cs typeface="B Titr" panose="00000700000000000000" pitchFamily="2" charset="-78"/>
              </a:rPr>
              <a:t>تشخیص قطعی بیماری </a:t>
            </a:r>
            <a:r>
              <a:rPr lang="fa-IR" dirty="0" smtClean="0">
                <a:solidFill>
                  <a:schemeClr val="tx1">
                    <a:lumMod val="95000"/>
                    <a:lumOff val="5000"/>
                  </a:schemeClr>
                </a:solidFill>
                <a:cs typeface="B Titr" panose="00000700000000000000" pitchFamily="2" charset="-78"/>
              </a:rPr>
              <a:t>:</a:t>
            </a:r>
            <a:r>
              <a:rPr lang="fa-IR" sz="3600" dirty="0">
                <a:solidFill>
                  <a:schemeClr val="tx1">
                    <a:lumMod val="95000"/>
                    <a:lumOff val="5000"/>
                  </a:schemeClr>
                </a:solidFill>
                <a:cs typeface="B Nazanin" pitchFamily="2" charset="-78"/>
              </a:rPr>
              <a:t> </a:t>
            </a:r>
            <a:r>
              <a:rPr lang="fa-IR" dirty="0">
                <a:solidFill>
                  <a:schemeClr val="tx1">
                    <a:lumMod val="95000"/>
                    <a:lumOff val="5000"/>
                  </a:schemeClr>
                </a:solidFill>
                <a:cs typeface="B Nazanin" pitchFamily="2" charset="-78"/>
              </a:rPr>
              <a:t>با انجام آزمایش مدفوع و شناسایی عامل بیماری در آن امکان پذیر است </a:t>
            </a:r>
            <a:endParaRPr lang="fa-IR" dirty="0">
              <a:solidFill>
                <a:schemeClr val="tx1">
                  <a:lumMod val="95000"/>
                  <a:lumOff val="5000"/>
                </a:schemeClr>
              </a:solidFill>
              <a:cs typeface="B Titr" panose="00000700000000000000" pitchFamily="2" charset="-78"/>
            </a:endParaRPr>
          </a:p>
          <a:p>
            <a:pPr>
              <a:buNone/>
            </a:pPr>
            <a:r>
              <a:rPr lang="fa-IR" sz="2800" dirty="0" smtClean="0">
                <a:solidFill>
                  <a:schemeClr val="tx1">
                    <a:lumMod val="95000"/>
                    <a:lumOff val="5000"/>
                  </a:schemeClr>
                </a:solidFill>
                <a:cs typeface="B Nazanin" pitchFamily="2" charset="-78"/>
              </a:rPr>
              <a:t>.  </a:t>
            </a:r>
            <a:endParaRPr lang="fa-IR" sz="2800" dirty="0">
              <a:solidFill>
                <a:schemeClr val="tx1">
                  <a:lumMod val="95000"/>
                  <a:lumOff val="5000"/>
                </a:schemeClr>
              </a:solidFill>
              <a:cs typeface="B Nazanin" pitchFamily="2" charset="-78"/>
            </a:endParaRPr>
          </a:p>
        </p:txBody>
      </p:sp>
    </p:spTree>
    <p:extLst>
      <p:ext uri="{BB962C8B-B14F-4D97-AF65-F5344CB8AC3E}">
        <p14:creationId xmlns:p14="http://schemas.microsoft.com/office/powerpoint/2010/main" val="2781061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1962149" y="1309832"/>
            <a:ext cx="84963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ts val="600"/>
              </a:spcBef>
              <a:spcAft>
                <a:spcPct val="0"/>
              </a:spcAft>
              <a:buClr>
                <a:schemeClr val="accent1"/>
              </a:buClr>
              <a:buSzPct val="70000"/>
              <a:buFont typeface="Wingdings" panose="05000000000000000000" pitchFamily="2" charset="2"/>
              <a:buNone/>
              <a:defRPr sz="1800" b="1" kern="1200">
                <a:solidFill>
                  <a:schemeClr val="tx2"/>
                </a:solidFill>
                <a:latin typeface="+mn-lt"/>
                <a:ea typeface="+mn-ea"/>
                <a:cs typeface="+mn-cs"/>
              </a:defRPr>
            </a:lvl1pPr>
            <a:lvl2pPr marL="457200" indent="0" algn="ctr" rtl="0" fontAlgn="base">
              <a:spcBef>
                <a:spcPct val="20000"/>
              </a:spcBef>
              <a:spcAft>
                <a:spcPct val="0"/>
              </a:spcAft>
              <a:buClr>
                <a:schemeClr val="accent1"/>
              </a:buClr>
              <a:buSzPct val="80000"/>
              <a:buFont typeface="Wingdings 2" panose="05020102010507070707" pitchFamily="18" charset="2"/>
              <a:buNone/>
              <a:defRPr sz="2100" kern="1200">
                <a:solidFill>
                  <a:schemeClr val="tx1"/>
                </a:solidFill>
                <a:latin typeface="+mn-lt"/>
                <a:ea typeface="+mn-ea"/>
                <a:cs typeface="+mn-cs"/>
              </a:defRPr>
            </a:lvl2pPr>
            <a:lvl3pPr marL="914400" indent="0" algn="ctr" rtl="0" fontAlgn="base">
              <a:spcBef>
                <a:spcPct val="20000"/>
              </a:spcBef>
              <a:spcAft>
                <a:spcPct val="0"/>
              </a:spcAft>
              <a:buClr>
                <a:srgbClr val="0C61AE"/>
              </a:buClr>
              <a:buSzPct val="60000"/>
              <a:buFont typeface="Wingdings" panose="05000000000000000000" pitchFamily="2" charset="2"/>
              <a:buNone/>
              <a:defRPr kern="1200">
                <a:solidFill>
                  <a:schemeClr val="tx1"/>
                </a:solidFill>
                <a:latin typeface="+mn-lt"/>
                <a:ea typeface="+mn-ea"/>
                <a:cs typeface="+mn-cs"/>
              </a:defRPr>
            </a:lvl3pPr>
            <a:lvl4pPr marL="1371600" indent="0" algn="ctr" rtl="0" fontAlgn="base">
              <a:spcBef>
                <a:spcPct val="20000"/>
              </a:spcBef>
              <a:spcAft>
                <a:spcPct val="0"/>
              </a:spcAft>
              <a:buClr>
                <a:srgbClr val="AABBDF"/>
              </a:buClr>
              <a:buSzPct val="60000"/>
              <a:buFont typeface="Wingdings" panose="05000000000000000000" pitchFamily="2" charset="2"/>
              <a:buNone/>
              <a:defRPr kern="1200">
                <a:solidFill>
                  <a:schemeClr val="tx1"/>
                </a:solidFill>
                <a:latin typeface="+mn-lt"/>
                <a:ea typeface="+mn-ea"/>
                <a:cs typeface="+mn-cs"/>
              </a:defRPr>
            </a:lvl4pPr>
            <a:lvl5pPr marL="1828800" indent="0" algn="ctr" rtl="0" fontAlgn="base">
              <a:spcBef>
                <a:spcPct val="20000"/>
              </a:spcBef>
              <a:spcAft>
                <a:spcPct val="0"/>
              </a:spcAft>
              <a:buClr>
                <a:srgbClr val="AACCE9"/>
              </a:buClr>
              <a:buSzPct val="68000"/>
              <a:buFont typeface="Wingdings 2" panose="05020102010507070707" pitchFamily="18" charset="2"/>
              <a:buNone/>
              <a:defRPr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endParaRPr lang="en-US" altLang="en-US" dirty="0" smtClean="0">
              <a:cs typeface="Times New Roman" panose="02020603050405020304" pitchFamily="18" charset="0"/>
            </a:endParaRPr>
          </a:p>
          <a:p>
            <a:endParaRPr lang="en-US" altLang="en-US" dirty="0" smtClean="0">
              <a:cs typeface="Times New Roman" panose="02020603050405020304" pitchFamily="18" charset="0"/>
            </a:endParaRPr>
          </a:p>
          <a:p>
            <a:pPr algn="ctr"/>
            <a:r>
              <a:rPr lang="fa-IR" altLang="en-US" sz="3200" dirty="0" smtClean="0">
                <a:cs typeface="B Titr" panose="00000700000000000000" pitchFamily="2" charset="-78"/>
              </a:rPr>
              <a:t>بیماریهای منتقله از راه آب و غذا</a:t>
            </a:r>
          </a:p>
          <a:p>
            <a:pPr algn="ctr"/>
            <a:r>
              <a:rPr lang="fa-IR" altLang="en-US" sz="3600" dirty="0" smtClean="0">
                <a:cs typeface="B Titr" panose="00000700000000000000" pitchFamily="2" charset="-78"/>
              </a:rPr>
              <a:t>دانشکده علوم پزشکی ساوه</a:t>
            </a:r>
          </a:p>
          <a:p>
            <a:pPr algn="ctr"/>
            <a:r>
              <a:rPr lang="fa-IR" altLang="en-US" sz="3600" dirty="0" smtClean="0">
                <a:cs typeface="B Titr" panose="00000700000000000000" pitchFamily="2" charset="-78"/>
              </a:rPr>
              <a:t>معاونت بهداشت </a:t>
            </a:r>
          </a:p>
          <a:p>
            <a:pPr algn="ctr"/>
            <a:r>
              <a:rPr lang="fa-IR" altLang="en-US" sz="3600" dirty="0" smtClean="0">
                <a:cs typeface="B Titr" panose="00000700000000000000" pitchFamily="2" charset="-78"/>
              </a:rPr>
              <a:t>واحد پیشگیری از بیماریها</a:t>
            </a:r>
          </a:p>
          <a:p>
            <a:pPr algn="ctr"/>
            <a:r>
              <a:rPr lang="fa-IR" altLang="en-US" sz="2800" dirty="0" smtClean="0">
                <a:cs typeface="B Titr" panose="00000700000000000000" pitchFamily="2" charset="-78"/>
              </a:rPr>
              <a:t>مدرس: دکتر کبری ناصح</a:t>
            </a:r>
          </a:p>
          <a:p>
            <a:pPr algn="ctr"/>
            <a:r>
              <a:rPr lang="fa-IR" altLang="en-US" sz="2800" dirty="0" smtClean="0">
                <a:cs typeface="B Titr" panose="00000700000000000000" pitchFamily="2" charset="-78"/>
              </a:rPr>
              <a:t>پزشک واحد بیماریها</a:t>
            </a:r>
            <a:endParaRPr lang="en-US" altLang="en-US" sz="2800" dirty="0" smtClean="0">
              <a:cs typeface="B Titr" panose="00000700000000000000" pitchFamily="2" charset="-78"/>
            </a:endParaRPr>
          </a:p>
        </p:txBody>
      </p:sp>
      <p:pic>
        <p:nvPicPr>
          <p:cNvPr id="5" name="Content Placeholder 4" descr="C:\Users\ghorbanian\Pictures\IMAGE635144143812352406.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12223" y="933307"/>
            <a:ext cx="28575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5" y="1179114"/>
            <a:ext cx="10277209" cy="1822514"/>
          </a:xfrm>
        </p:spPr>
        <p:txBody>
          <a:bodyPr>
            <a:normAutofit fontScale="90000"/>
          </a:bodyPr>
          <a:lstStyle/>
          <a:p>
            <a:pPr algn="r"/>
            <a:r>
              <a:rPr lang="fa-IR" sz="2800" dirty="0" smtClean="0">
                <a:cs typeface="B Nazanin" panose="00000400000000000000" pitchFamily="2" charset="-78"/>
              </a:rPr>
              <a:t>نمونه گیری در مراکز بهداشتی و درمانی  و خانه های بهداشت و پایگاههای بهداشتی به راحتی  و بدون هزینه قابل انجام است.</a:t>
            </a:r>
            <a:br>
              <a:rPr lang="fa-IR" sz="2800" dirty="0" smtClean="0">
                <a:cs typeface="B Nazanin" panose="00000400000000000000" pitchFamily="2" charset="-78"/>
              </a:rPr>
            </a:br>
            <a:r>
              <a:rPr lang="fa-IR" sz="2800" dirty="0" smtClean="0">
                <a:cs typeface="B Nazanin" panose="00000400000000000000" pitchFamily="2" charset="-78"/>
              </a:rPr>
              <a:t>تجهیزات مورد نیاز یک عدد سوآپ و شیشۀ محتوی محیط کشت کری بلر است.</a:t>
            </a:r>
            <a:br>
              <a:rPr lang="fa-IR" sz="2800" dirty="0" smtClean="0">
                <a:cs typeface="B Nazanin" panose="00000400000000000000" pitchFamily="2" charset="-78"/>
              </a:rPr>
            </a:br>
            <a:r>
              <a:rPr lang="fa-IR" sz="2800" dirty="0" smtClean="0">
                <a:cs typeface="B Nazanin" panose="00000400000000000000" pitchFamily="2" charset="-78"/>
              </a:rPr>
              <a:t>پس از نمونه گیری توسط بیمار،و ثبت مشخصات فرد بر روی شیشه،ظرف محتوی نمونه به آزمایشگاه ،ارسال می گردد.</a:t>
            </a:r>
            <a:br>
              <a:rPr lang="fa-IR" sz="2800" dirty="0" smtClean="0">
                <a:cs typeface="B Nazanin" panose="00000400000000000000" pitchFamily="2" charset="-78"/>
              </a:rPr>
            </a:br>
            <a:endParaRPr lang="fa-IR" sz="2800" dirty="0">
              <a:cs typeface="B Nazanin" panose="00000400000000000000" pitchFamily="2" charset="-78"/>
            </a:endParaRPr>
          </a:p>
        </p:txBody>
      </p:sp>
      <p:sp>
        <p:nvSpPr>
          <p:cNvPr id="3" name="Text Placeholder 2"/>
          <p:cNvSpPr>
            <a:spLocks noGrp="1"/>
          </p:cNvSpPr>
          <p:nvPr>
            <p:ph type="body" idx="1"/>
          </p:nvPr>
        </p:nvSpPr>
        <p:spPr/>
        <p:txBody>
          <a:bodyPr/>
          <a:lstStyle/>
          <a:p>
            <a:endParaRPr lang="fa-IR" dirty="0"/>
          </a:p>
        </p:txBody>
      </p:sp>
      <p:pic>
        <p:nvPicPr>
          <p:cNvPr id="4" name="Picture 2"/>
          <p:cNvPicPr>
            <a:picLocks noChangeAspect="1" noChangeArrowheads="1"/>
          </p:cNvPicPr>
          <p:nvPr/>
        </p:nvPicPr>
        <p:blipFill>
          <a:blip r:embed="rId2"/>
          <a:srcRect/>
          <a:stretch>
            <a:fillRect/>
          </a:stretch>
        </p:blipFill>
        <p:spPr bwMode="auto">
          <a:xfrm>
            <a:off x="561253" y="2628901"/>
            <a:ext cx="10692245" cy="3397826"/>
          </a:xfrm>
          <a:prstGeom prst="rect">
            <a:avLst/>
          </a:prstGeom>
          <a:noFill/>
          <a:ln w="9525">
            <a:noFill/>
            <a:miter lim="800000"/>
            <a:headEnd/>
            <a:tailEnd/>
          </a:ln>
          <a:effectLst/>
        </p:spPr>
      </p:pic>
    </p:spTree>
    <p:extLst>
      <p:ext uri="{BB962C8B-B14F-4D97-AF65-F5344CB8AC3E}">
        <p14:creationId xmlns:p14="http://schemas.microsoft.com/office/powerpoint/2010/main" val="124511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529" y="649623"/>
            <a:ext cx="9601196" cy="1303867"/>
          </a:xfrm>
        </p:spPr>
        <p:txBody>
          <a:bodyPr>
            <a:normAutofit/>
          </a:bodyPr>
          <a:lstStyle/>
          <a:p>
            <a:pPr algn="r"/>
            <a:r>
              <a:rPr lang="fa-IR" sz="3200" dirty="0" smtClean="0">
                <a:effectLst/>
                <a:cs typeface="B Titr" panose="00000700000000000000" pitchFamily="2" charset="-78"/>
              </a:rPr>
              <a:t>در صورت مشاهده علایم مذکور چه باید کرد ؟</a:t>
            </a:r>
            <a:endParaRPr lang="fa-IR" sz="3200" dirty="0">
              <a:effectLst/>
              <a:cs typeface="B Titr" panose="00000700000000000000" pitchFamily="2" charset="-78"/>
            </a:endParaRPr>
          </a:p>
        </p:txBody>
      </p:sp>
      <p:sp>
        <p:nvSpPr>
          <p:cNvPr id="3" name="Content Placeholder 2"/>
          <p:cNvSpPr>
            <a:spLocks noGrp="1"/>
          </p:cNvSpPr>
          <p:nvPr>
            <p:ph idx="1"/>
          </p:nvPr>
        </p:nvSpPr>
        <p:spPr>
          <a:xfrm>
            <a:off x="831273" y="1953490"/>
            <a:ext cx="10338954" cy="5097510"/>
          </a:xfrm>
        </p:spPr>
        <p:txBody>
          <a:bodyPr>
            <a:normAutofit/>
          </a:bodyPr>
          <a:lstStyle/>
          <a:p>
            <a:pPr>
              <a:lnSpc>
                <a:spcPct val="110000"/>
              </a:lnSpc>
              <a:buNone/>
            </a:pPr>
            <a:r>
              <a:rPr lang="fa-IR" sz="2600" dirty="0" smtClean="0">
                <a:solidFill>
                  <a:schemeClr val="tx1">
                    <a:lumMod val="95000"/>
                    <a:lumOff val="5000"/>
                  </a:schemeClr>
                </a:solidFill>
                <a:cs typeface="B Nazanin" pitchFamily="2" charset="-78"/>
              </a:rPr>
              <a:t>بدون فوت وقت ، موارد مشاهده شده به مرکز بهداشت شهرستان گزارش تلفنی شود.</a:t>
            </a:r>
          </a:p>
          <a:p>
            <a:pPr>
              <a:lnSpc>
                <a:spcPct val="110000"/>
              </a:lnSpc>
              <a:buNone/>
            </a:pPr>
            <a:r>
              <a:rPr lang="fa-IR" sz="2600" dirty="0" smtClean="0">
                <a:solidFill>
                  <a:schemeClr val="tx1">
                    <a:lumMod val="95000"/>
                    <a:lumOff val="5000"/>
                  </a:schemeClr>
                </a:solidFill>
                <a:cs typeface="B Nazanin" pitchFamily="2" charset="-78"/>
              </a:rPr>
              <a:t>نمونه گیری انجام و نمونه جهت تشخیص ارسال گردد.</a:t>
            </a:r>
          </a:p>
          <a:p>
            <a:pPr>
              <a:lnSpc>
                <a:spcPct val="110000"/>
              </a:lnSpc>
              <a:buNone/>
            </a:pPr>
            <a:r>
              <a:rPr lang="fa-IR" dirty="0" smtClean="0">
                <a:solidFill>
                  <a:schemeClr val="tx1">
                    <a:lumMod val="95000"/>
                    <a:lumOff val="5000"/>
                  </a:schemeClr>
                </a:solidFill>
                <a:cs typeface="B Nazanin" pitchFamily="2" charset="-78"/>
              </a:rPr>
              <a:t>تامین آب و املاح بدن با استفاده از مایعات(بهترین ماده جبرانی سرم خوراکی </a:t>
            </a:r>
            <a:r>
              <a:rPr lang="en-US" dirty="0" smtClean="0">
                <a:solidFill>
                  <a:schemeClr val="tx1">
                    <a:lumMod val="95000"/>
                    <a:lumOff val="5000"/>
                  </a:schemeClr>
                </a:solidFill>
                <a:latin typeface="Algerian" pitchFamily="82" charset="0"/>
                <a:cs typeface="B Nazanin" pitchFamily="2" charset="-78"/>
              </a:rPr>
              <a:t>ORS</a:t>
            </a:r>
            <a:r>
              <a:rPr lang="fa-IR" dirty="0" smtClean="0">
                <a:solidFill>
                  <a:schemeClr val="tx1">
                    <a:lumMod val="95000"/>
                    <a:lumOff val="5000"/>
                  </a:schemeClr>
                </a:solidFill>
                <a:cs typeface="B Nazanin" pitchFamily="2" charset="-78"/>
              </a:rPr>
              <a:t> می باشد)</a:t>
            </a:r>
          </a:p>
          <a:p>
            <a:pPr>
              <a:lnSpc>
                <a:spcPct val="110000"/>
              </a:lnSpc>
              <a:buNone/>
            </a:pPr>
            <a:r>
              <a:rPr lang="fa-IR" sz="3200" dirty="0">
                <a:solidFill>
                  <a:srgbClr val="C00000"/>
                </a:solidFill>
                <a:cs typeface="B Titr" panose="00000700000000000000" pitchFamily="2" charset="-78"/>
              </a:rPr>
              <a:t>اگر </a:t>
            </a:r>
            <a:r>
              <a:rPr lang="en-US" sz="3200" dirty="0">
                <a:solidFill>
                  <a:srgbClr val="C00000"/>
                </a:solidFill>
                <a:cs typeface="B Titr" panose="00000700000000000000" pitchFamily="2" charset="-78"/>
              </a:rPr>
              <a:t>ORS</a:t>
            </a:r>
            <a:r>
              <a:rPr lang="fa-IR" sz="3200" dirty="0">
                <a:solidFill>
                  <a:srgbClr val="C00000"/>
                </a:solidFill>
                <a:cs typeface="B Titr" panose="00000700000000000000" pitchFamily="2" charset="-78"/>
              </a:rPr>
              <a:t> در دسترس نبود چه بکنیم </a:t>
            </a:r>
            <a:r>
              <a:rPr lang="fa-IR" sz="3200" dirty="0" smtClean="0">
                <a:solidFill>
                  <a:srgbClr val="C00000"/>
                </a:solidFill>
                <a:cs typeface="B Titr" panose="00000700000000000000" pitchFamily="2" charset="-78"/>
              </a:rPr>
              <a:t>؟</a:t>
            </a:r>
            <a:r>
              <a:rPr lang="fa-IR" sz="3200" dirty="0">
                <a:cs typeface="B Nazanin" pitchFamily="2" charset="-78"/>
              </a:rPr>
              <a:t/>
            </a:r>
            <a:br>
              <a:rPr lang="fa-IR" sz="3200" dirty="0">
                <a:cs typeface="B Nazanin" pitchFamily="2" charset="-78"/>
              </a:rPr>
            </a:br>
            <a:r>
              <a:rPr lang="fa-IR" sz="2800" b="1" dirty="0">
                <a:solidFill>
                  <a:schemeClr val="tx1">
                    <a:lumMod val="95000"/>
                    <a:lumOff val="5000"/>
                  </a:schemeClr>
                </a:solidFill>
                <a:cs typeface="B Nazanin" pitchFamily="2" charset="-78"/>
              </a:rPr>
              <a:t>یک قاشق مرباخوری نمک (5 گرم )  هشت قاشق مرباخوری شکر (40گرم)  در یک لیتر آب جوشیده سرد شده</a:t>
            </a:r>
            <a:endParaRPr lang="fa-IR" sz="2600" dirty="0" smtClean="0">
              <a:solidFill>
                <a:schemeClr val="tx1">
                  <a:lumMod val="95000"/>
                  <a:lumOff val="5000"/>
                </a:schemeClr>
              </a:solidFill>
              <a:cs typeface="B Nazanin" pitchFamily="2" charset="-78"/>
            </a:endParaRPr>
          </a:p>
        </p:txBody>
      </p:sp>
    </p:spTree>
    <p:extLst>
      <p:ext uri="{BB962C8B-B14F-4D97-AF65-F5344CB8AC3E}">
        <p14:creationId xmlns:p14="http://schemas.microsoft.com/office/powerpoint/2010/main" val="1233645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666" y="784705"/>
            <a:ext cx="9601196" cy="846668"/>
          </a:xfrm>
        </p:spPr>
        <p:txBody>
          <a:bodyPr/>
          <a:lstStyle/>
          <a:p>
            <a:pPr algn="ctr" rtl="1"/>
            <a:r>
              <a:rPr lang="fa-IR" dirty="0" smtClean="0">
                <a:solidFill>
                  <a:srgbClr val="FF0000"/>
                </a:solidFill>
                <a:cs typeface="B Titr" panose="00000700000000000000" pitchFamily="2" charset="-78"/>
              </a:rPr>
              <a:t>درمان</a:t>
            </a:r>
            <a:endParaRPr lang="en-US" dirty="0">
              <a:solidFill>
                <a:srgbClr val="FF0000"/>
              </a:solidFill>
              <a:cs typeface="B Titr" panose="00000700000000000000" pitchFamily="2" charset="-78"/>
            </a:endParaRPr>
          </a:p>
        </p:txBody>
      </p:sp>
      <p:sp>
        <p:nvSpPr>
          <p:cNvPr id="3" name="Content Placeholder 2"/>
          <p:cNvSpPr>
            <a:spLocks noGrp="1"/>
          </p:cNvSpPr>
          <p:nvPr>
            <p:ph idx="1"/>
          </p:nvPr>
        </p:nvSpPr>
        <p:spPr>
          <a:xfrm>
            <a:off x="904009" y="784705"/>
            <a:ext cx="10221190" cy="5221240"/>
          </a:xfrm>
        </p:spPr>
        <p:txBody>
          <a:bodyPr>
            <a:normAutofit fontScale="92500"/>
          </a:bodyPr>
          <a:lstStyle/>
          <a:p>
            <a:pPr algn="ctr">
              <a:lnSpc>
                <a:spcPct val="150000"/>
              </a:lnSpc>
            </a:pPr>
            <a:endParaRPr lang="fa-IR" altLang="en-US" sz="4000" dirty="0">
              <a:cs typeface="B Mitra" panose="00000400000000000000" pitchFamily="2" charset="-78"/>
            </a:endParaRPr>
          </a:p>
          <a:p>
            <a:pPr>
              <a:lnSpc>
                <a:spcPct val="110000"/>
              </a:lnSpc>
              <a:buNone/>
            </a:pPr>
            <a:r>
              <a:rPr lang="fa-IR" dirty="0" smtClean="0">
                <a:solidFill>
                  <a:schemeClr val="tx1">
                    <a:lumMod val="95000"/>
                    <a:lumOff val="5000"/>
                  </a:schemeClr>
                </a:solidFill>
                <a:cs typeface="B Nazanin" pitchFamily="2" charset="-78"/>
              </a:rPr>
              <a:t>*در </a:t>
            </a:r>
            <a:r>
              <a:rPr lang="fa-IR" dirty="0">
                <a:solidFill>
                  <a:schemeClr val="tx1">
                    <a:lumMod val="95000"/>
                    <a:lumOff val="5000"/>
                  </a:schemeClr>
                </a:solidFill>
                <a:cs typeface="B Nazanin" pitchFamily="2" charset="-78"/>
              </a:rPr>
              <a:t>صورتیکه قادر به نوشیدن نباشد : </a:t>
            </a:r>
          </a:p>
          <a:p>
            <a:pPr>
              <a:lnSpc>
                <a:spcPct val="110000"/>
              </a:lnSpc>
              <a:buNone/>
            </a:pPr>
            <a:r>
              <a:rPr lang="fa-IR" dirty="0">
                <a:solidFill>
                  <a:schemeClr val="tx1">
                    <a:lumMod val="95000"/>
                    <a:lumOff val="5000"/>
                  </a:schemeClr>
                </a:solidFill>
                <a:cs typeface="B Nazanin" pitchFamily="2" charset="-78"/>
              </a:rPr>
              <a:t>تزریق سرم بصورت اورژانس</a:t>
            </a:r>
          </a:p>
          <a:p>
            <a:pPr>
              <a:lnSpc>
                <a:spcPct val="110000"/>
              </a:lnSpc>
              <a:buNone/>
            </a:pPr>
            <a:r>
              <a:rPr lang="fa-IR" dirty="0">
                <a:solidFill>
                  <a:schemeClr val="tx1">
                    <a:lumMod val="95000"/>
                    <a:lumOff val="5000"/>
                  </a:schemeClr>
                </a:solidFill>
                <a:cs typeface="B Nazanin" pitchFamily="2" charset="-78"/>
              </a:rPr>
              <a:t>تکمیل دوره درمان و استفاده کامل از آنتی </a:t>
            </a:r>
            <a:r>
              <a:rPr lang="fa-IR" dirty="0" smtClean="0">
                <a:solidFill>
                  <a:schemeClr val="tx1">
                    <a:lumMod val="95000"/>
                    <a:lumOff val="5000"/>
                  </a:schemeClr>
                </a:solidFill>
                <a:cs typeface="B Nazanin" pitchFamily="2" charset="-78"/>
              </a:rPr>
              <a:t>بیوتیکها</a:t>
            </a:r>
          </a:p>
          <a:p>
            <a:pPr>
              <a:lnSpc>
                <a:spcPct val="110000"/>
              </a:lnSpc>
              <a:buNone/>
            </a:pPr>
            <a:r>
              <a:rPr lang="fa-IR" dirty="0" smtClean="0">
                <a:solidFill>
                  <a:schemeClr val="tx1">
                    <a:lumMod val="95000"/>
                    <a:lumOff val="5000"/>
                  </a:schemeClr>
                </a:solidFill>
                <a:cs typeface="B Nazanin" pitchFamily="2" charset="-78"/>
              </a:rPr>
              <a:t>در صورت بروز علایم خطر اعزام به بیمارستان</a:t>
            </a:r>
            <a:endParaRPr lang="fa-IR" dirty="0">
              <a:solidFill>
                <a:schemeClr val="tx1">
                  <a:lumMod val="95000"/>
                  <a:lumOff val="5000"/>
                </a:schemeClr>
              </a:solidFill>
              <a:cs typeface="B Nazanin" pitchFamily="2" charset="-78"/>
            </a:endParaRPr>
          </a:p>
          <a:p>
            <a:pPr algn="just" rtl="1">
              <a:lnSpc>
                <a:spcPct val="200000"/>
              </a:lnSpc>
            </a:pPr>
            <a:r>
              <a:rPr lang="ar-SA" altLang="en-US" b="1" dirty="0" smtClean="0">
                <a:solidFill>
                  <a:srgbClr val="C00000"/>
                </a:solidFill>
                <a:cs typeface="B Mitra" panose="00000400000000000000" pitchFamily="2" charset="-78"/>
              </a:rPr>
              <a:t>سازمان </a:t>
            </a:r>
            <a:r>
              <a:rPr lang="ar-SA" altLang="en-US" b="1" dirty="0">
                <a:solidFill>
                  <a:srgbClr val="C00000"/>
                </a:solidFill>
                <a:cs typeface="B Mitra" panose="00000400000000000000" pitchFamily="2" charset="-78"/>
              </a:rPr>
              <a:t>بهداشت جهانی ، مصرف ترکیب مایع درمانی خوراکی </a:t>
            </a:r>
            <a:r>
              <a:rPr lang="en-US" altLang="en-US" b="1" dirty="0">
                <a:solidFill>
                  <a:srgbClr val="C00000"/>
                </a:solidFill>
                <a:cs typeface="B Mitra" panose="00000400000000000000" pitchFamily="2" charset="-78"/>
              </a:rPr>
              <a:t>ORS</a:t>
            </a:r>
            <a:r>
              <a:rPr lang="ar-SA" altLang="en-US" b="1" dirty="0">
                <a:solidFill>
                  <a:srgbClr val="C00000"/>
                </a:solidFill>
                <a:cs typeface="B Mitra" panose="00000400000000000000" pitchFamily="2" charset="-78"/>
              </a:rPr>
              <a:t> را توصیه کرده است. مصرف </a:t>
            </a:r>
            <a:r>
              <a:rPr lang="en-US" altLang="en-US" b="1" dirty="0">
                <a:solidFill>
                  <a:srgbClr val="C00000"/>
                </a:solidFill>
                <a:cs typeface="B Mitra" panose="00000400000000000000" pitchFamily="2" charset="-78"/>
              </a:rPr>
              <a:t>ORS</a:t>
            </a:r>
            <a:r>
              <a:rPr lang="ar-SA" altLang="en-US" b="1" dirty="0">
                <a:solidFill>
                  <a:srgbClr val="C00000"/>
                </a:solidFill>
                <a:cs typeface="B Mitra" panose="00000400000000000000" pitchFamily="2" charset="-78"/>
              </a:rPr>
              <a:t> حتی در شیر خواران بدون خطر است به شرط این که با مصرف شیر مادر یا آب همراه باشد</a:t>
            </a:r>
            <a:r>
              <a:rPr lang="ar-SA" altLang="en-US" b="1" dirty="0" smtClean="0">
                <a:solidFill>
                  <a:srgbClr val="C00000"/>
                </a:solidFill>
                <a:cs typeface="B Mitra" panose="00000400000000000000" pitchFamily="2" charset="-78"/>
              </a:rPr>
              <a:t>.</a:t>
            </a:r>
            <a:endParaRPr lang="fa-IR" altLang="en-US" b="1" dirty="0" smtClean="0">
              <a:solidFill>
                <a:srgbClr val="C00000"/>
              </a:solidFill>
              <a:cs typeface="B Mitra" panose="00000400000000000000" pitchFamily="2" charset="-78"/>
            </a:endParaRPr>
          </a:p>
          <a:p>
            <a:pPr>
              <a:lnSpc>
                <a:spcPct val="150000"/>
              </a:lnSpc>
            </a:pPr>
            <a:endParaRPr lang="en-US" dirty="0"/>
          </a:p>
        </p:txBody>
      </p:sp>
    </p:spTree>
    <p:extLst>
      <p:ext uri="{BB962C8B-B14F-4D97-AF65-F5344CB8AC3E}">
        <p14:creationId xmlns:p14="http://schemas.microsoft.com/office/powerpoint/2010/main" val="3724256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3682" y="498764"/>
            <a:ext cx="11378045" cy="5829300"/>
          </a:xfrm>
          <a:prstGeom prst="rect">
            <a:avLst/>
          </a:prstGeom>
        </p:spPr>
      </p:pic>
    </p:spTree>
    <p:extLst>
      <p:ext uri="{BB962C8B-B14F-4D97-AF65-F5344CB8AC3E}">
        <p14:creationId xmlns:p14="http://schemas.microsoft.com/office/powerpoint/2010/main" val="1974749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417" y="835392"/>
            <a:ext cx="10515600" cy="5715644"/>
          </a:xfrm>
        </p:spPr>
        <p:txBody>
          <a:bodyPr>
            <a:normAutofit/>
          </a:bodyPr>
          <a:lstStyle/>
          <a:p>
            <a:pPr algn="ctr" rtl="1"/>
            <a:r>
              <a:rPr lang="ar-SA" altLang="en-US" sz="3200" dirty="0">
                <a:solidFill>
                  <a:srgbClr val="FF0000"/>
                </a:solidFill>
                <a:cs typeface="B Titr" panose="00000700000000000000" pitchFamily="2" charset="-78"/>
              </a:rPr>
              <a:t>راههای پیشگیری </a:t>
            </a:r>
            <a:endParaRPr lang="fa-IR" altLang="en-US" sz="1400" dirty="0">
              <a:cs typeface="B Titr" panose="00000700000000000000" pitchFamily="2" charset="-78"/>
            </a:endParaRPr>
          </a:p>
          <a:p>
            <a:pPr algn="just" rtl="1">
              <a:lnSpc>
                <a:spcPct val="150000"/>
              </a:lnSpc>
            </a:pPr>
            <a:r>
              <a:rPr lang="ar-SA" altLang="en-US" dirty="0">
                <a:cs typeface="B Mitra" panose="00000400000000000000" pitchFamily="2" charset="-78"/>
              </a:rPr>
              <a:t>چون بیماری بیشتر از طریق آب آلوده شیوع می‌یابد، سعی کنیم برای نوشیدن آب ، شستشوی ظروف ، خوردن سبزیجات از آب لوله کشی کلردار استفاده کنیم. در غیر این صورت آب را بجوشانیم و پس از سرد شدن مصرف کنیم.</a:t>
            </a:r>
            <a:endParaRPr lang="fa-IR" altLang="en-US" dirty="0">
              <a:cs typeface="B Mitra" panose="00000400000000000000" pitchFamily="2" charset="-78"/>
            </a:endParaRPr>
          </a:p>
          <a:p>
            <a:pPr algn="just" rtl="1">
              <a:lnSpc>
                <a:spcPct val="150000"/>
              </a:lnSpc>
            </a:pPr>
            <a:r>
              <a:rPr lang="ar-SA" altLang="en-US" dirty="0">
                <a:cs typeface="B Mitra" panose="00000400000000000000" pitchFamily="2" charset="-78"/>
              </a:rPr>
              <a:t>سبزیجات و میوه‌ها را قبل از مصرف با محلول پرکلرین گندزدایی و پس از شستن با آب سالم مصرف کنیم.</a:t>
            </a:r>
            <a:endParaRPr lang="fa-IR" altLang="en-US" dirty="0">
              <a:cs typeface="B Mitra" panose="00000400000000000000" pitchFamily="2" charset="-78"/>
            </a:endParaRPr>
          </a:p>
          <a:p>
            <a:pPr algn="just" rtl="1">
              <a:lnSpc>
                <a:spcPct val="150000"/>
              </a:lnSpc>
            </a:pPr>
            <a:r>
              <a:rPr lang="ar-SA" altLang="en-US" dirty="0">
                <a:cs typeface="B Mitra" panose="00000400000000000000" pitchFamily="2" charset="-78"/>
              </a:rPr>
              <a:t>از خوردن ماهی خام یا کم پخته که از آب آلوده گرفته شده، اجتناب کنیم.</a:t>
            </a:r>
            <a:endParaRPr lang="fa-IR" altLang="en-US" dirty="0">
              <a:cs typeface="B Mitra" panose="00000400000000000000" pitchFamily="2" charset="-78"/>
            </a:endParaRPr>
          </a:p>
          <a:p>
            <a:pPr algn="just" rtl="1">
              <a:lnSpc>
                <a:spcPct val="150000"/>
              </a:lnSpc>
            </a:pPr>
            <a:r>
              <a:rPr lang="ar-SA" altLang="en-US" dirty="0">
                <a:cs typeface="B Mitra" panose="00000400000000000000" pitchFamily="2" charset="-78"/>
              </a:rPr>
              <a:t>به دیگران توصیه کنیم از شنا کردن در استخرهای عمومی و از خوردن آبمیوه و ساندویچ یا هر غذایی که احتمال داده می شود آلوده باشد، جدا خودداری کنند.</a:t>
            </a:r>
            <a:r>
              <a:rPr lang="fa-IR" altLang="en-US" dirty="0">
                <a:cs typeface="B Mitra" panose="00000400000000000000" pitchFamily="2" charset="-78"/>
              </a:rPr>
              <a:t> </a:t>
            </a:r>
            <a:endParaRPr lang="en-US" altLang="en-US" dirty="0">
              <a:cs typeface="B Mitra" panose="00000400000000000000" pitchFamily="2" charset="-78"/>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91" y="4696257"/>
            <a:ext cx="2930237" cy="1600200"/>
          </a:xfrm>
          <a:prstGeom prst="rect">
            <a:avLst/>
          </a:prstGeom>
        </p:spPr>
      </p:pic>
    </p:spTree>
    <p:extLst>
      <p:ext uri="{BB962C8B-B14F-4D97-AF65-F5344CB8AC3E}">
        <p14:creationId xmlns:p14="http://schemas.microsoft.com/office/powerpoint/2010/main" val="2635049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altLang="en-US" sz="8000" dirty="0">
                <a:solidFill>
                  <a:srgbClr val="00B0F0"/>
                </a:solidFill>
                <a:latin typeface="Georgia" panose="02040502050405020303" pitchFamily="18" charset="0"/>
              </a:rPr>
              <a:t>تیفوئید</a:t>
            </a:r>
            <a:r>
              <a:rPr lang="en-US" altLang="en-US" dirty="0">
                <a:solidFill>
                  <a:srgbClr val="00B0F0"/>
                </a:solidFill>
                <a:latin typeface="Georgia" panose="02040502050405020303" pitchFamily="18" charset="0"/>
                <a:cs typeface="Times New Roman" panose="02020603050405020304" pitchFamily="18" charset="0"/>
              </a:rPr>
              <a:t/>
            </a:r>
            <a:br>
              <a:rPr lang="en-US" altLang="en-US" dirty="0">
                <a:solidFill>
                  <a:srgbClr val="00B0F0"/>
                </a:solidFill>
                <a:latin typeface="Georgia" panose="02040502050405020303" pitchFamily="18" charset="0"/>
                <a:cs typeface="Times New Roman" panose="02020603050405020304" pitchFamily="18" charset="0"/>
              </a:rPr>
            </a:br>
            <a:endParaRPr lang="en-US" dirty="0"/>
          </a:p>
        </p:txBody>
      </p:sp>
      <p:pic>
        <p:nvPicPr>
          <p:cNvPr id="4" name="Content Placeholder 3" descr="http://77.104.65.1/Media/images/1388/05/10/L00913588876.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53391" y="1984665"/>
            <a:ext cx="9642764" cy="380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8723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073" y="1213770"/>
            <a:ext cx="10515600" cy="5732120"/>
          </a:xfrm>
        </p:spPr>
        <p:txBody>
          <a:bodyPr/>
          <a:lstStyle/>
          <a:p>
            <a:pPr algn="ctr" rtl="1"/>
            <a:r>
              <a:rPr lang="ar-SA" altLang="en-US" sz="3200" dirty="0">
                <a:solidFill>
                  <a:srgbClr val="FF0000"/>
                </a:solidFill>
                <a:cs typeface="B Titr" panose="00000700000000000000" pitchFamily="2" charset="-78"/>
              </a:rPr>
              <a:t>توضيح‌</a:t>
            </a:r>
            <a:r>
              <a:rPr lang="en-US" altLang="en-US" sz="3200" dirty="0">
                <a:solidFill>
                  <a:srgbClr val="FF0000"/>
                </a:solidFill>
                <a:cs typeface="B Titr" panose="00000700000000000000" pitchFamily="2" charset="-78"/>
              </a:rPr>
              <a:t> </a:t>
            </a:r>
            <a:r>
              <a:rPr lang="ar-SA" altLang="en-US" sz="3200" dirty="0">
                <a:solidFill>
                  <a:srgbClr val="FF0000"/>
                </a:solidFill>
                <a:cs typeface="B Titr" panose="00000700000000000000" pitchFamily="2" charset="-78"/>
              </a:rPr>
              <a:t>كلي</a:t>
            </a:r>
            <a:r>
              <a:rPr lang="fa-IR" altLang="en-US" sz="3200" dirty="0">
                <a:solidFill>
                  <a:srgbClr val="FF0000"/>
                </a:solidFill>
                <a:cs typeface="B Titr" panose="00000700000000000000" pitchFamily="2" charset="-78"/>
              </a:rPr>
              <a:t> </a:t>
            </a:r>
          </a:p>
          <a:p>
            <a:pPr algn="ctr" rtl="1"/>
            <a:endParaRPr lang="fa-IR" altLang="en-US" sz="3200" dirty="0">
              <a:cs typeface="B Titr" panose="00000700000000000000" pitchFamily="2" charset="-78"/>
            </a:endParaRPr>
          </a:p>
          <a:p>
            <a:pPr algn="just" rtl="1"/>
            <a:r>
              <a:rPr lang="ar-SA" altLang="en-US" dirty="0">
                <a:cs typeface="B Nazanin" panose="00000400000000000000" pitchFamily="2" charset="-78"/>
              </a:rPr>
              <a:t>‌حصبه‌ عبارت‌ است‌ از عفونت‌ باكتريايي‌ دستگاه‌ گوارش‌.</a:t>
            </a:r>
            <a:endParaRPr lang="fa-IR" altLang="en-US" dirty="0">
              <a:cs typeface="B Nazanin" panose="00000400000000000000" pitchFamily="2" charset="-78"/>
            </a:endParaRPr>
          </a:p>
          <a:p>
            <a:pPr algn="just" rtl="1"/>
            <a:r>
              <a:rPr lang="ar-SA" altLang="en-US" dirty="0">
                <a:cs typeface="B Nazanin" panose="00000400000000000000" pitchFamily="2" charset="-78"/>
              </a:rPr>
              <a:t> مي‌تواند</a:t>
            </a:r>
            <a:r>
              <a:rPr lang="en-US" altLang="en-US" dirty="0">
                <a:cs typeface="B Nazanin" panose="00000400000000000000" pitchFamily="2" charset="-78"/>
              </a:rPr>
              <a:t> </a:t>
            </a:r>
            <a:r>
              <a:rPr lang="ar-SA" altLang="en-US" dirty="0">
                <a:cs typeface="B Nazanin" panose="00000400000000000000" pitchFamily="2" charset="-78"/>
              </a:rPr>
              <a:t>تمامي‌ سنين‌ را مبتلا كند ولي‌ شيرخواران‌ و افراد بالاي‌ 60 سال‌ معمولاً دچار</a:t>
            </a:r>
            <a:r>
              <a:rPr lang="en-US" altLang="en-US" dirty="0">
                <a:cs typeface="B Nazanin" panose="00000400000000000000" pitchFamily="2" charset="-78"/>
              </a:rPr>
              <a:t> </a:t>
            </a:r>
            <a:r>
              <a:rPr lang="ar-SA" altLang="en-US" dirty="0">
                <a:cs typeface="B Nazanin" panose="00000400000000000000" pitchFamily="2" charset="-78"/>
              </a:rPr>
              <a:t>موارد شديدتري‌ مي‌گردند</a:t>
            </a:r>
            <a:r>
              <a:rPr lang="en-US" altLang="en-US" dirty="0">
                <a:cs typeface="B Nazanin" panose="00000400000000000000" pitchFamily="2" charset="-78"/>
              </a:rPr>
              <a:t>.</a:t>
            </a:r>
          </a:p>
          <a:p>
            <a:endParaRPr lang="en-US" dirty="0"/>
          </a:p>
        </p:txBody>
      </p:sp>
    </p:spTree>
    <p:extLst>
      <p:ext uri="{BB962C8B-B14F-4D97-AF65-F5344CB8AC3E}">
        <p14:creationId xmlns:p14="http://schemas.microsoft.com/office/powerpoint/2010/main" val="1376485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591" y="1088704"/>
            <a:ext cx="10515600" cy="5690931"/>
          </a:xfrm>
        </p:spPr>
        <p:txBody>
          <a:bodyPr>
            <a:normAutofit/>
          </a:bodyPr>
          <a:lstStyle/>
          <a:p>
            <a:pPr algn="ctr" rtl="1"/>
            <a:r>
              <a:rPr lang="ar-SA" altLang="en-US" sz="3200" dirty="0">
                <a:solidFill>
                  <a:srgbClr val="FF0000"/>
                </a:solidFill>
                <a:cs typeface="B Titr" panose="00000700000000000000" pitchFamily="2" charset="-78"/>
              </a:rPr>
              <a:t>علايم‌</a:t>
            </a:r>
            <a:r>
              <a:rPr lang="en-US" altLang="en-US" sz="3200" dirty="0">
                <a:solidFill>
                  <a:srgbClr val="FF0000"/>
                </a:solidFill>
                <a:cs typeface="B Titr" panose="00000700000000000000" pitchFamily="2" charset="-78"/>
              </a:rPr>
              <a:t> </a:t>
            </a:r>
            <a:r>
              <a:rPr lang="ar-SA" altLang="en-US" sz="3200" dirty="0">
                <a:solidFill>
                  <a:srgbClr val="FF0000"/>
                </a:solidFill>
                <a:cs typeface="B Titr" panose="00000700000000000000" pitchFamily="2" charset="-78"/>
              </a:rPr>
              <a:t>شايع</a:t>
            </a:r>
            <a:r>
              <a:rPr lang="fa-IR" altLang="en-US" sz="3200" dirty="0">
                <a:solidFill>
                  <a:srgbClr val="FF0000"/>
                </a:solidFill>
                <a:cs typeface="B Titr" panose="00000700000000000000" pitchFamily="2" charset="-78"/>
              </a:rPr>
              <a:t> </a:t>
            </a:r>
            <a:endParaRPr lang="fa-IR" altLang="en-US" sz="3200" dirty="0">
              <a:cs typeface="B Titr" panose="00000700000000000000" pitchFamily="2" charset="-78"/>
            </a:endParaRPr>
          </a:p>
          <a:p>
            <a:pPr algn="r" rtl="1"/>
            <a:r>
              <a:rPr lang="fa-IR" altLang="en-US" dirty="0">
                <a:cs typeface="B Mitra" panose="00000400000000000000" pitchFamily="2" charset="-78"/>
              </a:rPr>
              <a:t> </a:t>
            </a:r>
            <a:r>
              <a:rPr lang="ar-SA" altLang="en-US" dirty="0" smtClean="0">
                <a:cs typeface="B Nazanin" panose="00000400000000000000" pitchFamily="2" charset="-78"/>
              </a:rPr>
              <a:t>‌اسهال‌</a:t>
            </a:r>
            <a:r>
              <a:rPr lang="fa-IR" altLang="en-US" dirty="0" smtClean="0">
                <a:cs typeface="B Nazanin" panose="00000400000000000000" pitchFamily="2" charset="-78"/>
              </a:rPr>
              <a:t>:</a:t>
            </a:r>
            <a:r>
              <a:rPr lang="ar-SA" altLang="en-US" dirty="0" smtClean="0">
                <a:cs typeface="B Nazanin" panose="00000400000000000000" pitchFamily="2" charset="-78"/>
              </a:rPr>
              <a:t> </a:t>
            </a:r>
            <a:r>
              <a:rPr lang="ar-SA" altLang="en-US" dirty="0">
                <a:cs typeface="B Nazanin" panose="00000400000000000000" pitchFamily="2" charset="-78"/>
              </a:rPr>
              <a:t>در موارد خفيف‌ تنها ممكن‌ است‌ 3-2 بار اجابت‌ مزاج‌ شل‌</a:t>
            </a:r>
            <a:r>
              <a:rPr lang="en-US" altLang="en-US" dirty="0">
                <a:cs typeface="B Nazanin" panose="00000400000000000000" pitchFamily="2" charset="-78"/>
              </a:rPr>
              <a:t> </a:t>
            </a:r>
            <a:r>
              <a:rPr lang="ar-SA" altLang="en-US" dirty="0">
                <a:cs typeface="B Nazanin" panose="00000400000000000000" pitchFamily="2" charset="-78"/>
              </a:rPr>
              <a:t>در روز وجود داشته‌ باشد. در موارد شديد ممكن‌ است‌ هر 15-10 دقيقه‌ اسهال‌ آبكي‌</a:t>
            </a:r>
            <a:r>
              <a:rPr lang="en-US" altLang="en-US" dirty="0">
                <a:cs typeface="B Nazanin" panose="00000400000000000000" pitchFamily="2" charset="-78"/>
              </a:rPr>
              <a:t> </a:t>
            </a:r>
            <a:r>
              <a:rPr lang="ar-SA" altLang="en-US" dirty="0">
                <a:cs typeface="B Nazanin" panose="00000400000000000000" pitchFamily="2" charset="-78"/>
              </a:rPr>
              <a:t>رخ‌ دهد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استفراغ‌</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تب‌</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سردرد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دردهاي‌ عضلاني‌</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smtClean="0">
                <a:cs typeface="B Nazanin" panose="00000400000000000000" pitchFamily="2" charset="-78"/>
              </a:rPr>
              <a:t>بثور</a:t>
            </a:r>
            <a:r>
              <a:rPr lang="fa-IR" altLang="en-US" dirty="0" smtClean="0">
                <a:cs typeface="B Nazanin" panose="00000400000000000000" pitchFamily="2" charset="-78"/>
              </a:rPr>
              <a:t>ات</a:t>
            </a:r>
            <a:r>
              <a:rPr lang="ar-SA" altLang="en-US" dirty="0" smtClean="0">
                <a:cs typeface="B Nazanin" panose="00000400000000000000" pitchFamily="2" charset="-78"/>
              </a:rPr>
              <a:t> </a:t>
            </a:r>
            <a:r>
              <a:rPr lang="ar-SA" altLang="en-US" dirty="0">
                <a:cs typeface="B Nazanin" panose="00000400000000000000" pitchFamily="2" charset="-78"/>
              </a:rPr>
              <a:t>پوستي‌ قرمز</a:t>
            </a:r>
            <a:r>
              <a:rPr lang="en-US" altLang="en-US" dirty="0">
                <a:cs typeface="B Nazanin" panose="00000400000000000000" pitchFamily="2" charset="-78"/>
              </a:rPr>
              <a:t> </a:t>
            </a:r>
            <a:r>
              <a:rPr lang="ar-SA" altLang="en-US" dirty="0">
                <a:cs typeface="B Nazanin" panose="00000400000000000000" pitchFamily="2" charset="-78"/>
              </a:rPr>
              <a:t>رنگ‌ روي‌ شكم‌</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كرامپ‌هاي‌ شكمي‌ </a:t>
            </a:r>
            <a:r>
              <a:rPr lang="fa-IR" altLang="en-US" dirty="0">
                <a:cs typeface="B Nazanin" panose="00000400000000000000" pitchFamily="2" charset="-78"/>
              </a:rPr>
              <a:t>(</a:t>
            </a:r>
            <a:r>
              <a:rPr lang="ar-SA" altLang="en-US" dirty="0">
                <a:cs typeface="B Nazanin" panose="00000400000000000000" pitchFamily="2" charset="-78"/>
              </a:rPr>
              <a:t>گاهي</a:t>
            </a:r>
            <a:r>
              <a:rPr lang="fa-IR" altLang="en-US" dirty="0">
                <a:cs typeface="B Nazanin" panose="00000400000000000000" pitchFamily="2" charset="-78"/>
              </a:rPr>
              <a:t>)</a:t>
            </a:r>
          </a:p>
          <a:p>
            <a:pPr algn="r" rtl="1"/>
            <a:r>
              <a:rPr lang="ar-SA" altLang="en-US" dirty="0">
                <a:cs typeface="B Nazanin" panose="00000400000000000000" pitchFamily="2" charset="-78"/>
              </a:rPr>
              <a:t>‌خون‌ در مدفوع‌ (گاهي‌</a:t>
            </a:r>
            <a:r>
              <a:rPr lang="ar-SA" altLang="en-US" dirty="0">
                <a:cs typeface="B Mitra" panose="00000400000000000000" pitchFamily="2" charset="-78"/>
              </a:rPr>
              <a:t>) </a:t>
            </a:r>
            <a:endParaRPr lang="fa-IR" altLang="en-US" dirty="0">
              <a:cs typeface="B Mitra"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174" y="2400300"/>
            <a:ext cx="3408218" cy="371994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392" y="2467840"/>
            <a:ext cx="3086100" cy="3584863"/>
          </a:xfrm>
          <a:prstGeom prst="rect">
            <a:avLst/>
          </a:prstGeom>
        </p:spPr>
      </p:pic>
    </p:spTree>
    <p:extLst>
      <p:ext uri="{BB962C8B-B14F-4D97-AF65-F5344CB8AC3E}">
        <p14:creationId xmlns:p14="http://schemas.microsoft.com/office/powerpoint/2010/main" val="2538877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326" y="1348783"/>
            <a:ext cx="10879282" cy="3950581"/>
          </a:xfrm>
        </p:spPr>
        <p:txBody>
          <a:bodyPr>
            <a:normAutofit/>
          </a:bodyPr>
          <a:lstStyle/>
          <a:p>
            <a:pPr rtl="1"/>
            <a:r>
              <a:rPr lang="ar-SA" altLang="en-US" sz="3200" dirty="0">
                <a:solidFill>
                  <a:srgbClr val="C00000"/>
                </a:solidFill>
                <a:cs typeface="B Titr" panose="00000700000000000000" pitchFamily="2" charset="-78"/>
              </a:rPr>
              <a:t>علل</a:t>
            </a:r>
            <a:r>
              <a:rPr lang="fa-IR" altLang="en-US" sz="3200" dirty="0">
                <a:solidFill>
                  <a:srgbClr val="C00000"/>
                </a:solidFill>
                <a:cs typeface="B Titr" panose="00000700000000000000" pitchFamily="2" charset="-78"/>
              </a:rPr>
              <a:t> بیماری</a:t>
            </a:r>
            <a:r>
              <a:rPr lang="fa-IR" altLang="en-US" sz="3200" dirty="0">
                <a:solidFill>
                  <a:srgbClr val="C00000"/>
                </a:solidFill>
                <a:cs typeface="B Mitra" panose="00000400000000000000" pitchFamily="2" charset="-78"/>
              </a:rPr>
              <a:t> </a:t>
            </a:r>
            <a:r>
              <a:rPr lang="fa-IR" altLang="en-US" sz="3200" dirty="0" smtClean="0">
                <a:solidFill>
                  <a:srgbClr val="C00000"/>
                </a:solidFill>
                <a:cs typeface="B Mitra" panose="00000400000000000000" pitchFamily="2" charset="-78"/>
              </a:rPr>
              <a:t>:</a:t>
            </a:r>
            <a:endParaRPr lang="fa-IR" altLang="en-US" sz="3200" dirty="0">
              <a:solidFill>
                <a:srgbClr val="C00000"/>
              </a:solidFill>
              <a:cs typeface="B Mitra" panose="00000400000000000000" pitchFamily="2" charset="-78"/>
            </a:endParaRPr>
          </a:p>
          <a:p>
            <a:pPr rtl="1"/>
            <a:endParaRPr lang="fa-IR" altLang="en-US" sz="2000" dirty="0">
              <a:cs typeface="B Mitra" panose="00000400000000000000" pitchFamily="2" charset="-78"/>
            </a:endParaRPr>
          </a:p>
          <a:p>
            <a:pPr rtl="1">
              <a:lnSpc>
                <a:spcPct val="150000"/>
              </a:lnSpc>
            </a:pPr>
            <a:r>
              <a:rPr lang="ar-SA" altLang="en-US" dirty="0">
                <a:cs typeface="B Mitra" panose="00000400000000000000" pitchFamily="2" charset="-78"/>
              </a:rPr>
              <a:t>‌عفونت‌ با سالمونلاتيفي‌ كه‌ يك‌ باكتري‌ است‌ كه‌ در حيوانات‌</a:t>
            </a:r>
            <a:r>
              <a:rPr lang="en-US" altLang="en-US" dirty="0">
                <a:cs typeface="B Mitra" panose="00000400000000000000" pitchFamily="2" charset="-78"/>
              </a:rPr>
              <a:t> </a:t>
            </a:r>
            <a:r>
              <a:rPr lang="ar-SA" altLang="en-US" dirty="0">
                <a:cs typeface="B Mitra" panose="00000400000000000000" pitchFamily="2" charset="-78"/>
              </a:rPr>
              <a:t>مبتلا به‌ عفونت‌ يافت‌ مي‌شود و با گوشت‌ يا شير آلوده‌ به‌ انسان‌ها منتقل‌</a:t>
            </a:r>
            <a:r>
              <a:rPr lang="en-US" altLang="en-US" dirty="0">
                <a:cs typeface="B Mitra" panose="00000400000000000000" pitchFamily="2" charset="-78"/>
              </a:rPr>
              <a:t> </a:t>
            </a:r>
            <a:r>
              <a:rPr lang="ar-SA" altLang="en-US" dirty="0">
                <a:cs typeface="B Mitra" panose="00000400000000000000" pitchFamily="2" charset="-78"/>
              </a:rPr>
              <a:t>مي‌گردد. </a:t>
            </a:r>
            <a:endParaRPr lang="fa-IR" altLang="en-US" dirty="0">
              <a:cs typeface="B Mitra" panose="00000400000000000000" pitchFamily="2" charset="-78"/>
            </a:endParaRPr>
          </a:p>
          <a:p>
            <a:pPr rtl="1">
              <a:lnSpc>
                <a:spcPct val="150000"/>
              </a:lnSpc>
            </a:pPr>
            <a:r>
              <a:rPr lang="ar-SA" altLang="en-US" dirty="0">
                <a:cs typeface="B Mitra" panose="00000400000000000000" pitchFamily="2" charset="-78"/>
              </a:rPr>
              <a:t>پختن‌ كامل‌ </a:t>
            </a:r>
            <a:r>
              <a:rPr lang="fa-IR" altLang="en-US" smtClean="0">
                <a:cs typeface="B Mitra" panose="00000400000000000000" pitchFamily="2" charset="-78"/>
              </a:rPr>
              <a:t>گوشت و فراآورده های گوشتی </a:t>
            </a:r>
            <a:r>
              <a:rPr lang="ar-SA" altLang="en-US" smtClean="0">
                <a:cs typeface="B Mitra" panose="00000400000000000000" pitchFamily="2" charset="-78"/>
              </a:rPr>
              <a:t>ميكروبها </a:t>
            </a:r>
            <a:r>
              <a:rPr lang="ar-SA" altLang="en-US" dirty="0">
                <a:cs typeface="B Mitra" panose="00000400000000000000" pitchFamily="2" charset="-78"/>
              </a:rPr>
              <a:t>را مي‌كشد. عفونت‌ مي‌تواند به‌ وسيله‌ افراد بيمار</a:t>
            </a:r>
            <a:r>
              <a:rPr lang="en-US" altLang="en-US" dirty="0">
                <a:cs typeface="B Mitra" panose="00000400000000000000" pitchFamily="2" charset="-78"/>
              </a:rPr>
              <a:t> </a:t>
            </a:r>
            <a:r>
              <a:rPr lang="ar-SA" altLang="en-US" dirty="0">
                <a:cs typeface="B Mitra" panose="00000400000000000000" pitchFamily="2" charset="-78"/>
              </a:rPr>
              <a:t>يا حاملين‌ غير بيمار‌ كه‌ پس‌ از اجابت‌ مزاج‌ بدون‌ شستن‌ دقيق‌ دست‌ها به‌ غذا</a:t>
            </a:r>
            <a:r>
              <a:rPr lang="en-US" altLang="en-US" dirty="0">
                <a:cs typeface="B Mitra" panose="00000400000000000000" pitchFamily="2" charset="-78"/>
              </a:rPr>
              <a:t> </a:t>
            </a:r>
            <a:r>
              <a:rPr lang="ar-SA" altLang="en-US" dirty="0">
                <a:cs typeface="B Mitra" panose="00000400000000000000" pitchFamily="2" charset="-78"/>
              </a:rPr>
              <a:t>دست‌ مي‌زنند، نيز منتقل‌ گردد</a:t>
            </a:r>
            <a:r>
              <a:rPr lang="en-US" altLang="en-US" dirty="0">
                <a:cs typeface="B Titr" panose="00000700000000000000" pitchFamily="2" charset="-78"/>
              </a:rPr>
              <a:t>. </a:t>
            </a:r>
            <a:endParaRPr lang="fa-IR" altLang="en-US" dirty="0">
              <a:cs typeface="B Titr" panose="00000700000000000000" pitchFamily="2" charset="-78"/>
            </a:endParaRPr>
          </a:p>
          <a:p>
            <a:endParaRPr lang="en-US" dirty="0"/>
          </a:p>
        </p:txBody>
      </p:sp>
    </p:spTree>
    <p:extLst>
      <p:ext uri="{BB962C8B-B14F-4D97-AF65-F5344CB8AC3E}">
        <p14:creationId xmlns:p14="http://schemas.microsoft.com/office/powerpoint/2010/main" val="8291618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290" y="852055"/>
            <a:ext cx="10515600" cy="5553509"/>
          </a:xfrm>
        </p:spPr>
        <p:txBody>
          <a:bodyPr>
            <a:normAutofit/>
          </a:bodyPr>
          <a:lstStyle/>
          <a:p>
            <a:pPr algn="ctr" rtl="1"/>
            <a:r>
              <a:rPr lang="ar-SA" altLang="en-US" sz="3200" dirty="0">
                <a:solidFill>
                  <a:srgbClr val="FF0000"/>
                </a:solidFill>
                <a:cs typeface="B Titr" panose="00000700000000000000" pitchFamily="2" charset="-78"/>
              </a:rPr>
              <a:t>عواقب‌ مورد</a:t>
            </a:r>
            <a:r>
              <a:rPr lang="en-US" altLang="en-US" sz="3200" dirty="0">
                <a:solidFill>
                  <a:srgbClr val="FF0000"/>
                </a:solidFill>
                <a:cs typeface="B Titr" panose="00000700000000000000" pitchFamily="2" charset="-78"/>
              </a:rPr>
              <a:t> </a:t>
            </a:r>
            <a:r>
              <a:rPr lang="ar-SA" altLang="en-US" sz="3200" dirty="0">
                <a:solidFill>
                  <a:srgbClr val="FF0000"/>
                </a:solidFill>
                <a:cs typeface="B Titr" panose="00000700000000000000" pitchFamily="2" charset="-78"/>
              </a:rPr>
              <a:t>انتظار</a:t>
            </a:r>
            <a:endParaRPr lang="fa-IR" altLang="en-US" sz="3200" dirty="0">
              <a:solidFill>
                <a:srgbClr val="FF0000"/>
              </a:solidFill>
              <a:cs typeface="B Titr" panose="00000700000000000000" pitchFamily="2" charset="-78"/>
            </a:endParaRPr>
          </a:p>
          <a:p>
            <a:pPr algn="r" rtl="1"/>
            <a:r>
              <a:rPr lang="fa-IR" altLang="en-US" dirty="0">
                <a:cs typeface="B Mitra" panose="00000400000000000000" pitchFamily="2" charset="-78"/>
              </a:rPr>
              <a:t> </a:t>
            </a:r>
            <a:r>
              <a:rPr lang="ar-SA" altLang="en-US" dirty="0">
                <a:cs typeface="B Mitra" panose="00000400000000000000" pitchFamily="2" charset="-78"/>
              </a:rPr>
              <a:t>با درمان‌ معمولاً ظرف‌ 3-2 هفته‌ قابل‌ علاج‌ است‌. بدون‌ درمان‌</a:t>
            </a:r>
            <a:r>
              <a:rPr lang="en-US" altLang="en-US" dirty="0">
                <a:cs typeface="B Mitra" panose="00000400000000000000" pitchFamily="2" charset="-78"/>
              </a:rPr>
              <a:t> </a:t>
            </a:r>
            <a:r>
              <a:rPr lang="ar-SA" altLang="en-US" dirty="0">
                <a:cs typeface="B Mitra" panose="00000400000000000000" pitchFamily="2" charset="-78"/>
              </a:rPr>
              <a:t>مي‌تواند كشنده‌ باشد</a:t>
            </a:r>
            <a:r>
              <a:rPr lang="en-US" altLang="en-US" dirty="0">
                <a:cs typeface="B Mitra" panose="00000400000000000000" pitchFamily="2" charset="-78"/>
              </a:rPr>
              <a:t>. </a:t>
            </a:r>
            <a:endParaRPr lang="fa-IR" altLang="en-US" dirty="0">
              <a:cs typeface="B Mitra" panose="00000400000000000000" pitchFamily="2" charset="-78"/>
            </a:endParaRPr>
          </a:p>
          <a:p>
            <a:pPr algn="r" rtl="1"/>
            <a:endParaRPr lang="fa-IR" altLang="en-US" dirty="0">
              <a:cs typeface="B Mitra" panose="00000400000000000000" pitchFamily="2" charset="-78"/>
            </a:endParaRPr>
          </a:p>
          <a:p>
            <a:pPr algn="ctr" rtl="1"/>
            <a:r>
              <a:rPr lang="ar-SA" altLang="en-US" sz="3200" dirty="0">
                <a:solidFill>
                  <a:srgbClr val="FF0000"/>
                </a:solidFill>
                <a:cs typeface="B Titr" panose="00000700000000000000" pitchFamily="2" charset="-78"/>
              </a:rPr>
              <a:t>عوارض‌</a:t>
            </a:r>
            <a:r>
              <a:rPr lang="en-US" altLang="en-US" sz="3200" dirty="0">
                <a:solidFill>
                  <a:srgbClr val="FF0000"/>
                </a:solidFill>
                <a:cs typeface="B Titr" panose="00000700000000000000" pitchFamily="2" charset="-78"/>
              </a:rPr>
              <a:t> </a:t>
            </a:r>
            <a:r>
              <a:rPr lang="ar-SA" altLang="en-US" sz="3200" dirty="0">
                <a:solidFill>
                  <a:srgbClr val="FF0000"/>
                </a:solidFill>
                <a:cs typeface="B Titr" panose="00000700000000000000" pitchFamily="2" charset="-78"/>
              </a:rPr>
              <a:t>احتمالي</a:t>
            </a:r>
            <a:endParaRPr lang="fa-IR" altLang="en-US" sz="3200" dirty="0">
              <a:solidFill>
                <a:srgbClr val="FF0000"/>
              </a:solidFill>
              <a:cs typeface="B Titr" panose="00000700000000000000" pitchFamily="2" charset="-78"/>
            </a:endParaRPr>
          </a:p>
          <a:p>
            <a:pPr algn="r" rtl="1"/>
            <a:r>
              <a:rPr lang="fa-IR" altLang="en-US" dirty="0">
                <a:cs typeface="B Mitra" panose="00000400000000000000" pitchFamily="2" charset="-78"/>
              </a:rPr>
              <a:t> </a:t>
            </a:r>
            <a:r>
              <a:rPr lang="ar-SA" altLang="en-US" dirty="0">
                <a:cs typeface="B Mitra" panose="00000400000000000000" pitchFamily="2" charset="-78"/>
              </a:rPr>
              <a:t>كم‌آبي‌ بدن‌</a:t>
            </a:r>
            <a:r>
              <a:rPr lang="en-US" altLang="en-US" dirty="0">
                <a:cs typeface="B Mitra" panose="00000400000000000000" pitchFamily="2" charset="-78"/>
              </a:rPr>
              <a:t> </a:t>
            </a:r>
            <a:br>
              <a:rPr lang="en-US" altLang="en-US" dirty="0">
                <a:cs typeface="B Mitra" panose="00000400000000000000" pitchFamily="2" charset="-78"/>
              </a:rPr>
            </a:br>
            <a:r>
              <a:rPr lang="ar-SA" altLang="en-US" dirty="0">
                <a:cs typeface="B Mitra" panose="00000400000000000000" pitchFamily="2" charset="-78"/>
              </a:rPr>
              <a:t>سوراخ‌ شدن‌ روده‌ها</a:t>
            </a:r>
            <a:r>
              <a:rPr lang="en-US" altLang="en-US" dirty="0">
                <a:cs typeface="B Mitra" panose="00000400000000000000" pitchFamily="2" charset="-78"/>
              </a:rPr>
              <a:t> </a:t>
            </a:r>
            <a:br>
              <a:rPr lang="en-US" altLang="en-US" dirty="0">
                <a:cs typeface="B Mitra" panose="00000400000000000000" pitchFamily="2" charset="-78"/>
              </a:rPr>
            </a:br>
            <a:r>
              <a:rPr lang="ar-SA" altLang="en-US" dirty="0">
                <a:cs typeface="B Mitra" panose="00000400000000000000" pitchFamily="2" charset="-78"/>
              </a:rPr>
              <a:t>خونريزي‌ يا آبسه‌</a:t>
            </a:r>
            <a:r>
              <a:rPr lang="en-US" altLang="en-US" dirty="0">
                <a:cs typeface="B Mitra" panose="00000400000000000000" pitchFamily="2" charset="-78"/>
              </a:rPr>
              <a:t> </a:t>
            </a:r>
            <a:r>
              <a:rPr lang="ar-SA" altLang="en-US" dirty="0">
                <a:cs typeface="B Mitra" panose="00000400000000000000" pitchFamily="2" charset="-78"/>
              </a:rPr>
              <a:t>گوارشي‌</a:t>
            </a:r>
            <a:r>
              <a:rPr lang="en-US" altLang="en-US" dirty="0">
                <a:cs typeface="B Mitra" panose="00000400000000000000" pitchFamily="2" charset="-78"/>
              </a:rPr>
              <a:t> </a:t>
            </a:r>
            <a:br>
              <a:rPr lang="en-US" altLang="en-US" dirty="0">
                <a:cs typeface="B Mitra" panose="00000400000000000000" pitchFamily="2" charset="-78"/>
              </a:rPr>
            </a:br>
            <a:r>
              <a:rPr lang="ar-SA" altLang="en-US" dirty="0">
                <a:cs typeface="B Mitra" panose="00000400000000000000" pitchFamily="2" charset="-78"/>
              </a:rPr>
              <a:t>پنوموني‌</a:t>
            </a:r>
            <a:r>
              <a:rPr lang="en-US" altLang="en-US" dirty="0">
                <a:cs typeface="B Mitra" panose="00000400000000000000" pitchFamily="2" charset="-78"/>
              </a:rPr>
              <a:t> </a:t>
            </a:r>
            <a:br>
              <a:rPr lang="en-US" altLang="en-US" dirty="0">
                <a:cs typeface="B Mitra" panose="00000400000000000000" pitchFamily="2" charset="-78"/>
              </a:rPr>
            </a:br>
            <a:r>
              <a:rPr lang="ar-SA" altLang="en-US" dirty="0">
                <a:cs typeface="B Mitra" panose="00000400000000000000" pitchFamily="2" charset="-78"/>
              </a:rPr>
              <a:t>عفونت‌ استخوان‌</a:t>
            </a:r>
            <a:r>
              <a:rPr lang="en-US" altLang="en-US" dirty="0">
                <a:cs typeface="B Mitra" panose="00000400000000000000" pitchFamily="2" charset="-78"/>
              </a:rPr>
              <a:t> </a:t>
            </a:r>
            <a:br>
              <a:rPr lang="en-US" altLang="en-US" dirty="0">
                <a:cs typeface="B Mitra" panose="00000400000000000000" pitchFamily="2" charset="-78"/>
              </a:rPr>
            </a:br>
            <a:r>
              <a:rPr lang="ar-SA" altLang="en-US" dirty="0">
                <a:cs typeface="B Mitra" panose="00000400000000000000" pitchFamily="2" charset="-78"/>
              </a:rPr>
              <a:t>نارسايي‌ احتقاني‌ قلب‌</a:t>
            </a:r>
            <a:r>
              <a:rPr lang="en-US" altLang="en-US" dirty="0">
                <a:cs typeface="B Mitra" panose="00000400000000000000" pitchFamily="2" charset="-78"/>
              </a:rPr>
              <a:t> </a:t>
            </a:r>
            <a:br>
              <a:rPr lang="en-US" altLang="en-US" dirty="0">
                <a:cs typeface="B Mitra" panose="00000400000000000000" pitchFamily="2" charset="-78"/>
              </a:rPr>
            </a:br>
            <a:r>
              <a:rPr lang="ar-SA" altLang="en-US" dirty="0">
                <a:cs typeface="B Mitra" panose="00000400000000000000" pitchFamily="2" charset="-78"/>
              </a:rPr>
              <a:t>هپاتيت‌</a:t>
            </a:r>
            <a:endParaRPr lang="en-US" altLang="en-US" dirty="0">
              <a:cs typeface="B Mitra" panose="00000400000000000000" pitchFamily="2" charset="-78"/>
            </a:endParaRPr>
          </a:p>
        </p:txBody>
      </p:sp>
    </p:spTree>
    <p:extLst>
      <p:ext uri="{BB962C8B-B14F-4D97-AF65-F5344CB8AC3E}">
        <p14:creationId xmlns:p14="http://schemas.microsoft.com/office/powerpoint/2010/main" val="347552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5169" y="848598"/>
            <a:ext cx="8158688" cy="439876"/>
          </a:xfrm>
        </p:spPr>
        <p:txBody>
          <a:bodyPr>
            <a:noAutofit/>
          </a:bodyPr>
          <a:lstStyle/>
          <a:p>
            <a:pPr algn="r"/>
            <a:r>
              <a:rPr lang="fa-IR" sz="3600" dirty="0" smtClean="0">
                <a:cs typeface="B Titr" panose="00000700000000000000" pitchFamily="2" charset="-78"/>
              </a:rPr>
              <a:t>مقدمه:</a:t>
            </a:r>
            <a:endParaRPr lang="fa-IR" sz="3600" dirty="0">
              <a:cs typeface="B Titr" panose="00000700000000000000" pitchFamily="2" charset="-78"/>
            </a:endParaRPr>
          </a:p>
        </p:txBody>
      </p:sp>
      <p:sp>
        <p:nvSpPr>
          <p:cNvPr id="3" name="Text Placeholder 2"/>
          <p:cNvSpPr>
            <a:spLocks noGrp="1"/>
          </p:cNvSpPr>
          <p:nvPr>
            <p:ph type="body" idx="1"/>
          </p:nvPr>
        </p:nvSpPr>
        <p:spPr>
          <a:xfrm>
            <a:off x="644237" y="1369871"/>
            <a:ext cx="10754591" cy="4688028"/>
          </a:xfrm>
        </p:spPr>
        <p:txBody>
          <a:bodyPr/>
          <a:lstStyle/>
          <a:p>
            <a:pPr algn="r"/>
            <a:r>
              <a:rPr lang="fa-IR" dirty="0">
                <a:cs typeface="B Nazanin" panose="00000400000000000000" pitchFamily="2" charset="-78"/>
              </a:rPr>
              <a:t>بیماریهاي منتقله از غذا بیماریهایی هستند که از خوردن و آشامیدن غذا یا نوشیدنی آلوده ناشی میشود . عوامل این آلودگی باکتري ها توکسینها ، ویروسها و انگلها هستند . </a:t>
            </a:r>
            <a:endParaRPr lang="fa-IR" dirty="0" smtClean="0">
              <a:cs typeface="B Nazanin" panose="00000400000000000000" pitchFamily="2" charset="-78"/>
            </a:endParaRPr>
          </a:p>
          <a:p>
            <a:pPr algn="r"/>
            <a:r>
              <a:rPr lang="fa-IR" dirty="0">
                <a:cs typeface="B Nazanin" panose="00000400000000000000" pitchFamily="2" charset="-78"/>
              </a:rPr>
              <a:t>بیماریهاي منتقله از غذا به دو دسته عمده تقسیم می </a:t>
            </a:r>
            <a:r>
              <a:rPr lang="fa-IR" dirty="0" smtClean="0">
                <a:cs typeface="B Nazanin" panose="00000400000000000000" pitchFamily="2" charset="-78"/>
              </a:rPr>
              <a:t>شوند:</a:t>
            </a:r>
          </a:p>
          <a:p>
            <a:pPr algn="r"/>
            <a:r>
              <a:rPr lang="fa-IR" dirty="0">
                <a:cs typeface="B Nazanin" panose="00000400000000000000" pitchFamily="2" charset="-78"/>
              </a:rPr>
              <a:t>1 -عفونتهاي منتقله از غذا : </a:t>
            </a:r>
            <a:endParaRPr lang="fa-IR" dirty="0" smtClean="0">
              <a:cs typeface="B Nazanin" panose="00000400000000000000" pitchFamily="2" charset="-78"/>
            </a:endParaRPr>
          </a:p>
          <a:p>
            <a:pPr algn="r"/>
            <a:r>
              <a:rPr lang="fa-IR" dirty="0">
                <a:cs typeface="B Nazanin" panose="00000400000000000000" pitchFamily="2" charset="-78"/>
              </a:rPr>
              <a:t>این عفونت از مصرف غذا یا آشامیدنی آلوده به باکتري ، ویروس یا انگل ناشی میشوند این پاتوژن به دو روش ایجاد بیماري می کنند . </a:t>
            </a:r>
            <a:endParaRPr lang="fa-IR" dirty="0" smtClean="0">
              <a:cs typeface="B Nazanin" panose="00000400000000000000" pitchFamily="2" charset="-78"/>
            </a:endParaRPr>
          </a:p>
          <a:p>
            <a:pPr algn="r"/>
            <a:r>
              <a:rPr lang="fa-IR" dirty="0">
                <a:cs typeface="B Nazanin" panose="00000400000000000000" pitchFamily="2" charset="-78"/>
              </a:rPr>
              <a:t>2 -مسمومیت منتقله از غذا یا مسمومیت </a:t>
            </a:r>
            <a:r>
              <a:rPr lang="fa-IR" dirty="0" smtClean="0">
                <a:cs typeface="B Nazanin" panose="00000400000000000000" pitchFamily="2" charset="-78"/>
              </a:rPr>
              <a:t>غذایی</a:t>
            </a:r>
          </a:p>
          <a:p>
            <a:pPr algn="r"/>
            <a:r>
              <a:rPr lang="fa-IR" dirty="0">
                <a:cs typeface="B Nazanin" panose="00000400000000000000" pitchFamily="2" charset="-78"/>
              </a:rPr>
              <a:t>مسمومیت منتقله از غذا از مصرف غذا یا نوشیدنی که قبلا" با یک سم آلوده شده ناشی میشود . منابع این سموم عبارتند از: </a:t>
            </a:r>
          </a:p>
        </p:txBody>
      </p:sp>
    </p:spTree>
    <p:extLst>
      <p:ext uri="{BB962C8B-B14F-4D97-AF65-F5344CB8AC3E}">
        <p14:creationId xmlns:p14="http://schemas.microsoft.com/office/powerpoint/2010/main" val="34464477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299" y="810305"/>
            <a:ext cx="10515600" cy="5699168"/>
          </a:xfrm>
        </p:spPr>
        <p:txBody>
          <a:bodyPr/>
          <a:lstStyle/>
          <a:p>
            <a:pPr algn="ctr" rtl="1"/>
            <a:r>
              <a:rPr lang="en-US" altLang="en-US" dirty="0">
                <a:latin typeface="Arial" panose="020B0604020202020204" pitchFamily="34" charset="0"/>
                <a:cs typeface="B Mitra" panose="00000400000000000000" pitchFamily="2" charset="-78"/>
              </a:rPr>
              <a:t> </a:t>
            </a:r>
            <a:r>
              <a:rPr lang="en-US" altLang="en-US" dirty="0">
                <a:cs typeface="B Mitra" panose="00000400000000000000" pitchFamily="2" charset="-78"/>
              </a:rPr>
              <a:t> </a:t>
            </a:r>
            <a:r>
              <a:rPr lang="ar-SA" altLang="en-US" sz="3200" dirty="0">
                <a:solidFill>
                  <a:srgbClr val="FF0000"/>
                </a:solidFill>
                <a:cs typeface="B Titr" panose="00000700000000000000" pitchFamily="2" charset="-78"/>
              </a:rPr>
              <a:t>درمان</a:t>
            </a:r>
            <a:endParaRPr lang="fa-IR" altLang="en-US" sz="3200" dirty="0">
              <a:solidFill>
                <a:srgbClr val="FF0000"/>
              </a:solidFill>
              <a:cs typeface="B Titr" panose="00000700000000000000" pitchFamily="2" charset="-78"/>
            </a:endParaRPr>
          </a:p>
          <a:p>
            <a:pPr algn="r" rtl="1">
              <a:lnSpc>
                <a:spcPct val="150000"/>
              </a:lnSpc>
            </a:pPr>
            <a:r>
              <a:rPr lang="ar-SA" altLang="en-US" dirty="0">
                <a:cs typeface="B Nazanin" panose="00000400000000000000" pitchFamily="2" charset="-78"/>
              </a:rPr>
              <a:t>‌تشخيص‌ با بررسي‌ آزمايشگاهي‌ خون‌</a:t>
            </a:r>
            <a:r>
              <a:rPr lang="fa-IR" altLang="en-US" dirty="0">
                <a:cs typeface="B Nazanin" panose="00000400000000000000" pitchFamily="2" charset="-78"/>
              </a:rPr>
              <a:t> و مدفوع </a:t>
            </a:r>
            <a:r>
              <a:rPr lang="ar-SA" altLang="en-US" dirty="0">
                <a:cs typeface="B Nazanin" panose="00000400000000000000" pitchFamily="2" charset="-78"/>
              </a:rPr>
              <a:t> صورت‌ مي‌گيرد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بستري‌ در</a:t>
            </a:r>
            <a:r>
              <a:rPr lang="en-US" altLang="en-US" dirty="0">
                <a:cs typeface="B Nazanin" panose="00000400000000000000" pitchFamily="2" charset="-78"/>
              </a:rPr>
              <a:t> </a:t>
            </a:r>
            <a:r>
              <a:rPr lang="ar-SA" altLang="en-US" dirty="0">
                <a:cs typeface="B Nazanin" panose="00000400000000000000" pitchFamily="2" charset="-78"/>
              </a:rPr>
              <a:t>بيمارستان‌ براي‌ موارد شديد، سايرين‌ مي‌توانند در منزل‌ معالجه‌ شوند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از يك‌ پوشش‌ گرم‌كننده‌ يا بطري‌ آب‌گرم‌ براي‌ تسكين‌ كرامپ‌هاي‌ شكمي‌</a:t>
            </a:r>
            <a:r>
              <a:rPr lang="en-US" altLang="en-US" dirty="0">
                <a:cs typeface="B Nazanin" panose="00000400000000000000" pitchFamily="2" charset="-78"/>
              </a:rPr>
              <a:t> </a:t>
            </a:r>
            <a:r>
              <a:rPr lang="ar-SA" altLang="en-US" dirty="0">
                <a:cs typeface="B Nazanin" panose="00000400000000000000" pitchFamily="2" charset="-78"/>
              </a:rPr>
              <a:t>استفاده‌ كنيد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دست‌ها را به‌ دقت‌ و بيشتر مواقع‌ بشوييد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بيماران‌ را</a:t>
            </a:r>
            <a:r>
              <a:rPr lang="en-US" altLang="en-US" dirty="0">
                <a:cs typeface="B Nazanin" panose="00000400000000000000" pitchFamily="2" charset="-78"/>
              </a:rPr>
              <a:t> </a:t>
            </a:r>
            <a:r>
              <a:rPr lang="ar-SA" altLang="en-US" dirty="0">
                <a:cs typeface="B Nazanin" panose="00000400000000000000" pitchFamily="2" charset="-78"/>
              </a:rPr>
              <a:t>مرتباً در بستر بچرخانيد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از پارچه‌هاي‌ ولرم‌ براي‌ كشاله‌ ران‌ و زير بغل‌</a:t>
            </a:r>
            <a:r>
              <a:rPr lang="en-US" altLang="en-US" dirty="0">
                <a:cs typeface="B Nazanin" panose="00000400000000000000" pitchFamily="2" charset="-78"/>
              </a:rPr>
              <a:t> </a:t>
            </a:r>
            <a:r>
              <a:rPr lang="ar-SA" altLang="en-US" dirty="0">
                <a:cs typeface="B Nazanin" panose="00000400000000000000" pitchFamily="2" charset="-78"/>
              </a:rPr>
              <a:t>براي‌ كاهش‌ تب‌ استفاده‌ كنيد، </a:t>
            </a:r>
            <a:r>
              <a:rPr lang="ar-SA" altLang="en-US" b="1" dirty="0">
                <a:solidFill>
                  <a:srgbClr val="C00000"/>
                </a:solidFill>
                <a:cs typeface="B Nazanin" panose="00000400000000000000" pitchFamily="2" charset="-78"/>
              </a:rPr>
              <a:t>آسپرين‌ يا استامينوفن‌ نخوريد</a:t>
            </a:r>
            <a:r>
              <a:rPr lang="ar-SA" altLang="en-US" dirty="0">
                <a:cs typeface="B Nazanin" panose="00000400000000000000" pitchFamily="2" charset="-78"/>
              </a:rPr>
              <a:t>؛ هر دوي‌ آنها لوله‌</a:t>
            </a:r>
            <a:r>
              <a:rPr lang="en-US" altLang="en-US" dirty="0">
                <a:cs typeface="B Nazanin" panose="00000400000000000000" pitchFamily="2" charset="-78"/>
              </a:rPr>
              <a:t> </a:t>
            </a:r>
            <a:r>
              <a:rPr lang="ar-SA" altLang="en-US" dirty="0">
                <a:cs typeface="B Nazanin" panose="00000400000000000000" pitchFamily="2" charset="-78"/>
              </a:rPr>
              <a:t>گوارش‌ را تحريك‌ مي‌كنند. </a:t>
            </a:r>
            <a:r>
              <a:rPr lang="ar-SA" altLang="en-US" b="1" dirty="0">
                <a:solidFill>
                  <a:srgbClr val="C00000"/>
                </a:solidFill>
                <a:cs typeface="B Nazanin" panose="00000400000000000000" pitchFamily="2" charset="-78"/>
              </a:rPr>
              <a:t>از مسهل‌ استفاده‌ </a:t>
            </a:r>
            <a:r>
              <a:rPr lang="ar-SA" altLang="en-US" b="1" dirty="0" smtClean="0">
                <a:solidFill>
                  <a:srgbClr val="C00000"/>
                </a:solidFill>
                <a:cs typeface="B Nazanin" panose="00000400000000000000" pitchFamily="2" charset="-78"/>
              </a:rPr>
              <a:t>نكنيد</a:t>
            </a:r>
            <a:r>
              <a:rPr lang="fa-IR" altLang="en-US" b="1" dirty="0" smtClean="0">
                <a:solidFill>
                  <a:srgbClr val="C00000"/>
                </a:solidFill>
                <a:cs typeface="B Nazanin" panose="00000400000000000000" pitchFamily="2" charset="-78"/>
              </a:rPr>
              <a:t>.</a:t>
            </a:r>
            <a:endParaRPr lang="en-US"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3392575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908" y="1066426"/>
            <a:ext cx="10903527" cy="5526174"/>
          </a:xfrm>
        </p:spPr>
        <p:txBody>
          <a:bodyPr/>
          <a:lstStyle/>
          <a:p>
            <a:pPr algn="ctr" rtl="1"/>
            <a:r>
              <a:rPr lang="ar-SA" altLang="en-US" dirty="0">
                <a:solidFill>
                  <a:srgbClr val="FF0000"/>
                </a:solidFill>
                <a:cs typeface="B Titr" panose="00000700000000000000" pitchFamily="2" charset="-78"/>
              </a:rPr>
              <a:t>داروها</a:t>
            </a:r>
            <a:endParaRPr lang="fa-IR" altLang="en-US" dirty="0">
              <a:solidFill>
                <a:srgbClr val="FF0000"/>
              </a:solidFill>
              <a:cs typeface="B Titr" panose="00000700000000000000" pitchFamily="2" charset="-78"/>
            </a:endParaRPr>
          </a:p>
          <a:p>
            <a:pPr algn="just" rtl="1"/>
            <a:r>
              <a:rPr lang="fa-IR" altLang="en-US" dirty="0" smtClean="0">
                <a:cs typeface="B Nazanin" panose="00000400000000000000" pitchFamily="2" charset="-78"/>
              </a:rPr>
              <a:t>آنتی بیوتیک تجویز می شود.</a:t>
            </a:r>
          </a:p>
          <a:p>
            <a:pPr algn="just" rtl="1"/>
            <a:r>
              <a:rPr lang="ar-SA" altLang="en-US" dirty="0" smtClean="0">
                <a:cs typeface="B Nazanin" panose="00000400000000000000" pitchFamily="2" charset="-78"/>
              </a:rPr>
              <a:t>براي‌ </a:t>
            </a:r>
            <a:r>
              <a:rPr lang="ar-SA" altLang="en-US" dirty="0">
                <a:cs typeface="B Nazanin" panose="00000400000000000000" pitchFamily="2" charset="-78"/>
              </a:rPr>
              <a:t>موارد شديد</a:t>
            </a:r>
            <a:r>
              <a:rPr lang="en-US" altLang="en-US" dirty="0">
                <a:cs typeface="B Nazanin" panose="00000400000000000000" pitchFamily="2" charset="-78"/>
              </a:rPr>
              <a:t> </a:t>
            </a:r>
            <a:r>
              <a:rPr lang="ar-SA" altLang="en-US" dirty="0">
                <a:cs typeface="B Nazanin" panose="00000400000000000000" pitchFamily="2" charset="-78"/>
              </a:rPr>
              <a:t>گلوكوكورتيكوييدها علاوه‌ بر آنتي‌بيوتيك‌ها تجويز خواهند </a:t>
            </a:r>
            <a:r>
              <a:rPr lang="ar-SA" altLang="en-US" dirty="0" smtClean="0">
                <a:cs typeface="B Nazanin" panose="00000400000000000000" pitchFamily="2" charset="-78"/>
              </a:rPr>
              <a:t>ش</a:t>
            </a:r>
            <a:r>
              <a:rPr lang="fa-IR" altLang="en-US" dirty="0" smtClean="0">
                <a:cs typeface="B Nazanin" panose="00000400000000000000" pitchFamily="2" charset="-78"/>
              </a:rPr>
              <a:t>د.</a:t>
            </a:r>
          </a:p>
          <a:p>
            <a:pPr marL="0" indent="0" algn="just" rtl="1">
              <a:buNone/>
            </a:pPr>
            <a:r>
              <a:rPr lang="fa-IR" altLang="en-US" dirty="0" smtClean="0">
                <a:cs typeface="B Nazanin" panose="00000400000000000000" pitchFamily="2" charset="-78"/>
              </a:rPr>
              <a:t>   </a:t>
            </a:r>
            <a:r>
              <a:rPr lang="ar-SA" altLang="en-US" dirty="0" smtClean="0">
                <a:cs typeface="B Nazanin" panose="00000400000000000000" pitchFamily="2" charset="-78"/>
              </a:rPr>
              <a:t>فعاليت‌حداقل‌ 3 روز پس‌ از محو علايم‌ استراحت‌ در بستر ضروري‌ است‌</a:t>
            </a:r>
            <a:r>
              <a:rPr lang="en-US" altLang="en-US" dirty="0" smtClean="0">
                <a:cs typeface="B Nazanin" panose="00000400000000000000" pitchFamily="2" charset="-78"/>
              </a:rPr>
              <a:t>.</a:t>
            </a:r>
          </a:p>
          <a:p>
            <a:pPr marL="0" indent="0" algn="just" rtl="1">
              <a:buNone/>
            </a:pPr>
            <a:r>
              <a:rPr lang="en-US" altLang="en-US" dirty="0" smtClean="0">
                <a:cs typeface="B Nazanin" panose="00000400000000000000" pitchFamily="2" charset="-78"/>
              </a:rPr>
              <a:t> </a:t>
            </a:r>
            <a:r>
              <a:rPr lang="fa-IR" altLang="en-US" dirty="0" smtClean="0">
                <a:cs typeface="B Nazanin" panose="00000400000000000000" pitchFamily="2" charset="-78"/>
              </a:rPr>
              <a:t>    </a:t>
            </a:r>
            <a:r>
              <a:rPr lang="ar-SA" altLang="en-US" dirty="0" smtClean="0">
                <a:cs typeface="B Nazanin" panose="00000400000000000000" pitchFamily="2" charset="-78"/>
              </a:rPr>
              <a:t>براي‌ پيشگيري‌ از تشكيل‌ لخته‌هاي‌ خوني‌ وريد عمقي‌، پاها را بايد غالباً در بستر</a:t>
            </a:r>
            <a:r>
              <a:rPr lang="en-US" altLang="en-US" dirty="0" smtClean="0">
                <a:cs typeface="B Nazanin" panose="00000400000000000000" pitchFamily="2" charset="-78"/>
              </a:rPr>
              <a:t> </a:t>
            </a:r>
            <a:r>
              <a:rPr lang="ar-SA" altLang="en-US" dirty="0" smtClean="0">
                <a:cs typeface="B Nazanin" panose="00000400000000000000" pitchFamily="2" charset="-78"/>
              </a:rPr>
              <a:t>خم‌ كرد</a:t>
            </a:r>
            <a:r>
              <a:rPr lang="en-US" altLang="en-US" dirty="0" smtClean="0">
                <a:cs typeface="B Nazanin" panose="00000400000000000000" pitchFamily="2" charset="-78"/>
              </a:rPr>
              <a:t>.</a:t>
            </a:r>
            <a:r>
              <a:rPr lang="en-US" altLang="en-US" dirty="0" smtClean="0">
                <a:latin typeface="Arial" panose="020B0604020202020204" pitchFamily="34" charset="0"/>
                <a:cs typeface="B Nazanin" panose="00000400000000000000" pitchFamily="2" charset="-78"/>
              </a:rPr>
              <a:t>   </a:t>
            </a:r>
            <a:endParaRPr lang="fa-IR" altLang="en-US" dirty="0" smtClean="0">
              <a:cs typeface="B Nazanin" panose="00000400000000000000" pitchFamily="2" charset="-78"/>
            </a:endParaRPr>
          </a:p>
          <a:p>
            <a:pPr algn="just" rtl="1"/>
            <a:r>
              <a:rPr lang="ar-SA" altLang="en-US" dirty="0" smtClean="0">
                <a:solidFill>
                  <a:srgbClr val="FF0000"/>
                </a:solidFill>
                <a:cs typeface="B Nazanin" panose="00000400000000000000" pitchFamily="2" charset="-78"/>
              </a:rPr>
              <a:t>رژيم‌</a:t>
            </a:r>
            <a:r>
              <a:rPr lang="en-US" altLang="en-US" dirty="0" smtClean="0">
                <a:solidFill>
                  <a:srgbClr val="FF0000"/>
                </a:solidFill>
                <a:cs typeface="B Nazanin" panose="00000400000000000000" pitchFamily="2" charset="-78"/>
              </a:rPr>
              <a:t> </a:t>
            </a:r>
            <a:r>
              <a:rPr lang="ar-SA" altLang="en-US" dirty="0">
                <a:solidFill>
                  <a:srgbClr val="FF0000"/>
                </a:solidFill>
                <a:cs typeface="B Nazanin" panose="00000400000000000000" pitchFamily="2" charset="-78"/>
              </a:rPr>
              <a:t>غذايي‌در طول‌ مرحله‌ اسهال‌</a:t>
            </a:r>
            <a:r>
              <a:rPr lang="fa-IR" altLang="en-US" dirty="0">
                <a:solidFill>
                  <a:srgbClr val="FF0000"/>
                </a:solidFill>
                <a:cs typeface="B Nazanin" panose="00000400000000000000" pitchFamily="2" charset="-78"/>
              </a:rPr>
              <a:t>:</a:t>
            </a:r>
          </a:p>
          <a:p>
            <a:pPr algn="just" rtl="1"/>
            <a:r>
              <a:rPr lang="ar-SA" altLang="en-US" dirty="0">
                <a:cs typeface="B Mitra" panose="00000400000000000000" pitchFamily="2" charset="-78"/>
              </a:rPr>
              <a:t> يك‌ رژيم‌ غذايي‌ كاملاً مايع‌ لازم‌ است‌</a:t>
            </a:r>
            <a:r>
              <a:rPr lang="en-US" altLang="en-US" dirty="0">
                <a:cs typeface="B Mitra" panose="00000400000000000000" pitchFamily="2" charset="-78"/>
              </a:rPr>
              <a:t>. </a:t>
            </a:r>
            <a:r>
              <a:rPr lang="ar-SA" altLang="en-US" dirty="0">
                <a:cs typeface="B Mitra" panose="00000400000000000000" pitchFamily="2" charset="-78"/>
              </a:rPr>
              <a:t>سپس‌ يك‌ رژيم‌ غذايي‌ پركالري‌ و كاملاً متعادل‌ لازم‌ است‌. مكمل‌هاي‌ ويتاميني‌</a:t>
            </a:r>
            <a:r>
              <a:rPr lang="en-US" altLang="en-US" dirty="0">
                <a:cs typeface="B Mitra" panose="00000400000000000000" pitchFamily="2" charset="-78"/>
              </a:rPr>
              <a:t> </a:t>
            </a:r>
            <a:r>
              <a:rPr lang="ar-SA" altLang="en-US" dirty="0">
                <a:cs typeface="B Mitra" panose="00000400000000000000" pitchFamily="2" charset="-78"/>
              </a:rPr>
              <a:t>و معدني‌ ممكن‌ است‌ كمك‌كننده‌ باشند</a:t>
            </a:r>
            <a:r>
              <a:rPr lang="en-US" altLang="en-US" dirty="0">
                <a:cs typeface="B Mitra" panose="00000400000000000000" pitchFamily="2" charset="-78"/>
              </a:rPr>
              <a:t>.</a:t>
            </a:r>
          </a:p>
        </p:txBody>
      </p:sp>
    </p:spTree>
    <p:extLst>
      <p:ext uri="{BB962C8B-B14F-4D97-AF65-F5344CB8AC3E}">
        <p14:creationId xmlns:p14="http://schemas.microsoft.com/office/powerpoint/2010/main" val="20595346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027" y="823971"/>
            <a:ext cx="10515600" cy="5830974"/>
          </a:xfrm>
        </p:spPr>
        <p:txBody>
          <a:bodyPr/>
          <a:lstStyle/>
          <a:p>
            <a:pPr algn="ctr" rtl="1">
              <a:lnSpc>
                <a:spcPct val="150000"/>
              </a:lnSpc>
            </a:pPr>
            <a:r>
              <a:rPr lang="ar-SA" altLang="en-US" sz="3200" dirty="0">
                <a:solidFill>
                  <a:srgbClr val="FF0000"/>
                </a:solidFill>
                <a:cs typeface="B Titr" panose="00000700000000000000" pitchFamily="2" charset="-78"/>
              </a:rPr>
              <a:t>پيشگيري</a:t>
            </a:r>
            <a:r>
              <a:rPr lang="ar-SA" altLang="en-US" sz="3200" dirty="0">
                <a:solidFill>
                  <a:srgbClr val="FF0000"/>
                </a:solidFill>
                <a:cs typeface="B Mitra" panose="00000400000000000000" pitchFamily="2" charset="-78"/>
              </a:rPr>
              <a:t>‌</a:t>
            </a:r>
            <a:r>
              <a:rPr lang="fa-IR" altLang="en-US" sz="3200" dirty="0">
                <a:solidFill>
                  <a:srgbClr val="FF0000"/>
                </a:solidFill>
                <a:cs typeface="B Mitra" panose="00000400000000000000" pitchFamily="2" charset="-78"/>
              </a:rPr>
              <a:t> </a:t>
            </a:r>
            <a:endParaRPr lang="fa-IR" altLang="en-US" sz="3200" dirty="0">
              <a:cs typeface="B Mitra" panose="00000400000000000000" pitchFamily="2" charset="-78"/>
            </a:endParaRPr>
          </a:p>
          <a:p>
            <a:pPr algn="r" rtl="1">
              <a:lnSpc>
                <a:spcPct val="150000"/>
              </a:lnSpc>
            </a:pPr>
            <a:r>
              <a:rPr lang="ar-SA" altLang="en-US" dirty="0">
                <a:cs typeface="B Nazanin" panose="00000400000000000000" pitchFamily="2" charset="-78"/>
              </a:rPr>
              <a:t>براي‌ مسافرت‌ به‌ كشورهايي‌ كه‌ حصبه‌ وجود دارد، واكسيناسيون‌</a:t>
            </a:r>
            <a:r>
              <a:rPr lang="en-US" altLang="en-US" dirty="0">
                <a:cs typeface="B Nazanin" panose="00000400000000000000" pitchFamily="2" charset="-78"/>
              </a:rPr>
              <a:t> </a:t>
            </a:r>
            <a:r>
              <a:rPr lang="ar-SA" altLang="en-US" dirty="0">
                <a:cs typeface="B Nazanin" panose="00000400000000000000" pitchFamily="2" charset="-78"/>
              </a:rPr>
              <a:t>براي‌ تيفوئيد (تزريقي‌ يا نوع‌ خوراكي‌)  در نظر بگيريد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در طول‌ مسافرت‌ در</a:t>
            </a:r>
            <a:r>
              <a:rPr lang="en-US" altLang="en-US" dirty="0">
                <a:cs typeface="B Nazanin" panose="00000400000000000000" pitchFamily="2" charset="-78"/>
              </a:rPr>
              <a:t> </a:t>
            </a:r>
            <a:r>
              <a:rPr lang="ar-SA" altLang="en-US" dirty="0">
                <a:cs typeface="B Nazanin" panose="00000400000000000000" pitchFamily="2" charset="-78"/>
              </a:rPr>
              <a:t>مناطق‌ استوايي‌، از آب‌، شير، سالاد و سبزيجات‌ خام‌، ميوه‌هاي‌ پوست‌ نكنده‌ و</a:t>
            </a:r>
            <a:r>
              <a:rPr lang="en-US" altLang="en-US" dirty="0">
                <a:cs typeface="B Nazanin" panose="00000400000000000000" pitchFamily="2" charset="-78"/>
              </a:rPr>
              <a:t> </a:t>
            </a:r>
            <a:r>
              <a:rPr lang="ar-SA" altLang="en-US" dirty="0">
                <a:cs typeface="B Nazanin" panose="00000400000000000000" pitchFamily="2" charset="-78"/>
              </a:rPr>
              <a:t>محصولات‌ لبني‌ پرهيز كنيد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از مرغ‌ و خروس‌ و محصولات‌ آنها كه‌ به‌ مدت‌</a:t>
            </a:r>
            <a:r>
              <a:rPr lang="en-US" altLang="en-US" dirty="0">
                <a:cs typeface="B Nazanin" panose="00000400000000000000" pitchFamily="2" charset="-78"/>
              </a:rPr>
              <a:t> </a:t>
            </a:r>
            <a:r>
              <a:rPr lang="ar-SA" altLang="en-US" dirty="0">
                <a:cs typeface="B Nazanin" panose="00000400000000000000" pitchFamily="2" charset="-78"/>
              </a:rPr>
              <a:t>طولاني‌ خارج‌ از يخچال‌ مانده‌ باشند، بپرهيزيد</a:t>
            </a:r>
            <a:r>
              <a:rPr lang="en-US" altLang="en-US" dirty="0">
                <a:cs typeface="B Nazanin" panose="00000400000000000000" pitchFamily="2" charset="-78"/>
              </a:rPr>
              <a:t>. </a:t>
            </a:r>
            <a:br>
              <a:rPr lang="en-US" altLang="en-US" dirty="0">
                <a:cs typeface="B Nazanin" panose="00000400000000000000" pitchFamily="2" charset="-78"/>
              </a:rPr>
            </a:br>
            <a:r>
              <a:rPr lang="ar-SA" altLang="en-US" dirty="0">
                <a:cs typeface="B Nazanin" panose="00000400000000000000" pitchFamily="2" charset="-78"/>
              </a:rPr>
              <a:t>بعد از اجابت‌ مزاج‌ و پيش‌</a:t>
            </a:r>
            <a:r>
              <a:rPr lang="en-US" altLang="en-US" dirty="0">
                <a:cs typeface="B Nazanin" panose="00000400000000000000" pitchFamily="2" charset="-78"/>
              </a:rPr>
              <a:t> </a:t>
            </a:r>
            <a:r>
              <a:rPr lang="ar-SA" altLang="en-US" dirty="0">
                <a:cs typeface="B Nazanin" panose="00000400000000000000" pitchFamily="2" charset="-78"/>
              </a:rPr>
              <a:t>از دست‌ زدن‌ به‌ غذا دست‌هاي‌ خود را بشوييد</a:t>
            </a:r>
            <a:r>
              <a:rPr lang="en-US" altLang="en-US" dirty="0">
                <a:cs typeface="B Nazanin" panose="00000400000000000000" pitchFamily="2" charset="-78"/>
              </a:rPr>
              <a:t>.</a:t>
            </a:r>
          </a:p>
          <a:p>
            <a:endParaRPr lang="en-US" dirty="0"/>
          </a:p>
        </p:txBody>
      </p:sp>
    </p:spTree>
    <p:extLst>
      <p:ext uri="{BB962C8B-B14F-4D97-AF65-F5344CB8AC3E}">
        <p14:creationId xmlns:p14="http://schemas.microsoft.com/office/powerpoint/2010/main" val="36429676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altLang="en-US" dirty="0">
                <a:solidFill>
                  <a:srgbClr val="00B0F0"/>
                </a:solidFill>
                <a:cs typeface="B Titr" panose="00000700000000000000" pitchFamily="2" charset="-78"/>
              </a:rPr>
              <a:t>اسهال‌ خونی‌ باکتریایی‌ (شیگلوز)</a:t>
            </a:r>
            <a:r>
              <a:rPr lang="fa-IR" altLang="en-US" dirty="0">
                <a:solidFill>
                  <a:srgbClr val="00B0F0"/>
                </a:solidFill>
                <a:cs typeface="B Titr" panose="00000700000000000000" pitchFamily="2" charset="-78"/>
              </a:rPr>
              <a:t/>
            </a:r>
            <a:br>
              <a:rPr lang="fa-IR" altLang="en-US" dirty="0">
                <a:solidFill>
                  <a:srgbClr val="00B0F0"/>
                </a:solidFill>
                <a:cs typeface="B Titr" panose="00000700000000000000" pitchFamily="2" charset="-78"/>
              </a:rPr>
            </a:br>
            <a:endParaRPr lang="en-US" dirty="0"/>
          </a:p>
        </p:txBody>
      </p:sp>
      <p:pic>
        <p:nvPicPr>
          <p:cNvPr id="4" name="img0" descr="213124166172384910721015415219617212918223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978" y="2410692"/>
            <a:ext cx="2883244" cy="383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ghorbanian\Pictures\sh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352" y="2504209"/>
            <a:ext cx="3156336" cy="374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ghorbanian\Pictures\sh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6389" y="2410692"/>
            <a:ext cx="4333103" cy="383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9328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707" y="997059"/>
            <a:ext cx="10692246" cy="5511113"/>
          </a:xfrm>
        </p:spPr>
        <p:txBody>
          <a:bodyPr>
            <a:normAutofit/>
          </a:bodyPr>
          <a:lstStyle/>
          <a:p>
            <a:pPr algn="ctr" rtl="1"/>
            <a:r>
              <a:rPr lang="fa-IR" altLang="en-US" sz="2400" dirty="0">
                <a:solidFill>
                  <a:srgbClr val="FF0000"/>
                </a:solidFill>
                <a:cs typeface="B Titr" panose="00000700000000000000" pitchFamily="2" charset="-78"/>
              </a:rPr>
              <a:t>تعریف بیماری </a:t>
            </a:r>
            <a:r>
              <a:rPr lang="fa-IR" altLang="en-US" sz="2400" dirty="0" smtClean="0">
                <a:solidFill>
                  <a:srgbClr val="FF0000"/>
                </a:solidFill>
                <a:cs typeface="B Titr" panose="00000700000000000000" pitchFamily="2" charset="-78"/>
              </a:rPr>
              <a:t>:</a:t>
            </a:r>
          </a:p>
          <a:p>
            <a:r>
              <a:rPr lang="fa-IR" dirty="0">
                <a:cs typeface="B Nazanin" panose="00000400000000000000" pitchFamily="2" charset="-78"/>
              </a:rPr>
              <a:t>شیگلوزیس عفونت باکتریایی است که سیستم گوارش را تحت تاثیر قرار می دهد</a:t>
            </a:r>
            <a:r>
              <a:rPr lang="fa-IR" dirty="0" smtClean="0">
                <a:cs typeface="B Nazanin" panose="00000400000000000000" pitchFamily="2" charset="-78"/>
              </a:rPr>
              <a:t>.</a:t>
            </a:r>
            <a:endParaRPr lang="fa-IR" dirty="0" smtClean="0"/>
          </a:p>
          <a:p>
            <a:r>
              <a:rPr lang="fa-IR" dirty="0">
                <a:cs typeface="B Nazanin" panose="00000400000000000000" pitchFamily="2" charset="-78"/>
              </a:rPr>
              <a:t>شیگلا باسیل گرم منفی است که با چهار گونه خود ( شیگلا دیسانتری ، بوئدی ، فلکسنری و سونی ) </a:t>
            </a:r>
            <a:endParaRPr lang="fa-IR" dirty="0" smtClean="0">
              <a:cs typeface="B Nazanin" panose="00000400000000000000" pitchFamily="2" charset="-78"/>
            </a:endParaRPr>
          </a:p>
          <a:p>
            <a:r>
              <a:rPr lang="fa-IR" dirty="0" smtClean="0">
                <a:cs typeface="B Nazanin" panose="00000400000000000000" pitchFamily="2" charset="-78"/>
              </a:rPr>
              <a:t>عامل بروز بیماری است.</a:t>
            </a:r>
          </a:p>
          <a:p>
            <a:r>
              <a:rPr lang="fa-IR" dirty="0">
                <a:cs typeface="B Nazanin" panose="00000400000000000000" pitchFamily="2" charset="-78"/>
              </a:rPr>
              <a:t>این باکتری از عوامل اصلی بروز دیسانتری اپیدمیک و یا اندمیک با مرگ و میر بالاست </a:t>
            </a:r>
            <a:endParaRPr lang="fa-IR" dirty="0" smtClean="0">
              <a:cs typeface="B Nazanin" panose="00000400000000000000" pitchFamily="2" charset="-78"/>
            </a:endParaRPr>
          </a:p>
          <a:p>
            <a:r>
              <a:rPr lang="fa-IR" dirty="0" smtClean="0">
                <a:cs typeface="B Nazanin" panose="00000400000000000000" pitchFamily="2" charset="-78"/>
              </a:rPr>
              <a:t>شیگلا </a:t>
            </a:r>
            <a:r>
              <a:rPr lang="fa-IR" dirty="0">
                <a:cs typeface="B Nazanin" panose="00000400000000000000" pitchFamily="2" charset="-78"/>
              </a:rPr>
              <a:t>، تنها علت همه گیری های اسهال خونی در ابعاد وسیع در مناطق مختلف دنیاست </a:t>
            </a:r>
            <a:endParaRPr lang="fa-IR" dirty="0" smtClean="0">
              <a:cs typeface="B Nazanin" panose="00000400000000000000" pitchFamily="2" charset="-78"/>
            </a:endParaRPr>
          </a:p>
          <a:p>
            <a:pPr marL="0" indent="0">
              <a:buNone/>
            </a:pPr>
            <a:r>
              <a:rPr lang="fa-IR" dirty="0" smtClean="0">
                <a:cs typeface="B Nazanin" panose="00000400000000000000" pitchFamily="2" charset="-78"/>
              </a:rPr>
              <a:t>     شیگلا </a:t>
            </a:r>
            <a:r>
              <a:rPr lang="fa-IR" dirty="0">
                <a:cs typeface="B Nazanin" panose="00000400000000000000" pitchFamily="2" charset="-78"/>
              </a:rPr>
              <a:t>هر ساله عامل </a:t>
            </a:r>
            <a:r>
              <a:rPr lang="fa-IR" dirty="0" smtClean="0">
                <a:cs typeface="B Nazanin" panose="00000400000000000000" pitchFamily="2" charset="-78"/>
              </a:rPr>
              <a:t>حدود </a:t>
            </a:r>
            <a:r>
              <a:rPr lang="fa-IR" b="1" dirty="0" smtClean="0">
                <a:solidFill>
                  <a:srgbClr val="FF0000"/>
                </a:solidFill>
                <a:cs typeface="B Nazanin" panose="00000400000000000000" pitchFamily="2" charset="-78"/>
              </a:rPr>
              <a:t>600000مرگ</a:t>
            </a:r>
            <a:r>
              <a:rPr lang="fa-IR" dirty="0" smtClean="0">
                <a:cs typeface="B Nazanin" panose="00000400000000000000" pitchFamily="2" charset="-78"/>
              </a:rPr>
              <a:t> </a:t>
            </a:r>
            <a:r>
              <a:rPr lang="fa-IR" dirty="0">
                <a:cs typeface="B Nazanin" panose="00000400000000000000" pitchFamily="2" charset="-78"/>
              </a:rPr>
              <a:t>در سراسر جهان می باشد </a:t>
            </a:r>
            <a:r>
              <a:rPr lang="fa-IR" dirty="0" smtClean="0">
                <a:cs typeface="B Nazanin" panose="00000400000000000000" pitchFamily="2" charset="-78"/>
              </a:rPr>
              <a:t>.</a:t>
            </a:r>
          </a:p>
          <a:p>
            <a:pPr marL="0" indent="0">
              <a:buNone/>
            </a:pPr>
            <a:r>
              <a:rPr lang="fa-IR" dirty="0">
                <a:cs typeface="B Nazanin" panose="00000400000000000000" pitchFamily="2" charset="-78"/>
              </a:rPr>
              <a:t> </a:t>
            </a:r>
            <a:r>
              <a:rPr lang="fa-IR" dirty="0" smtClean="0">
                <a:cs typeface="B Nazanin" panose="00000400000000000000" pitchFamily="2" charset="-78"/>
              </a:rPr>
              <a:t> دوسوم موارد </a:t>
            </a:r>
            <a:r>
              <a:rPr lang="fa-IR" dirty="0">
                <a:cs typeface="B Nazanin" panose="00000400000000000000" pitchFamily="2" charset="-78"/>
              </a:rPr>
              <a:t>بیماری و اکثر موارد مرگ ومیر ناشی از بیماری در بچه های کمتر از 10 سال اتفاق می افتد. </a:t>
            </a:r>
            <a:endParaRPr lang="fa-IR" dirty="0" smtClean="0">
              <a:cs typeface="B Nazanin" panose="00000400000000000000" pitchFamily="2" charset="-78"/>
            </a:endParaRPr>
          </a:p>
          <a:p>
            <a:pPr marL="0" indent="0">
              <a:buNone/>
            </a:pPr>
            <a:r>
              <a:rPr lang="fa-IR" dirty="0">
                <a:cs typeface="B Nazanin" panose="00000400000000000000" pitchFamily="2" charset="-78"/>
              </a:rPr>
              <a:t>گزارش دهی بیماری به صورت </a:t>
            </a:r>
            <a:r>
              <a:rPr lang="fa-IR" dirty="0" smtClean="0">
                <a:cs typeface="B Nazanin" panose="00000400000000000000" pitchFamily="2" charset="-78"/>
              </a:rPr>
              <a:t>غیر </a:t>
            </a:r>
            <a:r>
              <a:rPr lang="fa-IR" dirty="0">
                <a:cs typeface="B Nazanin" panose="00000400000000000000" pitchFamily="2" charset="-78"/>
              </a:rPr>
              <a:t>فوری می باشد . </a:t>
            </a:r>
            <a:r>
              <a:rPr lang="fa-IR" b="1" dirty="0">
                <a:solidFill>
                  <a:srgbClr val="FF0000"/>
                </a:solidFill>
                <a:cs typeface="B Nazanin" panose="00000400000000000000" pitchFamily="2" charset="-78"/>
              </a:rPr>
              <a:t>در صورتی که منجر به اسهال خونی شود گزارش دهی فوری خواهد بود . </a:t>
            </a:r>
            <a:r>
              <a:rPr lang="fa-IR" dirty="0"/>
              <a:t/>
            </a:r>
            <a:br>
              <a:rPr lang="fa-IR" dirty="0"/>
            </a:br>
            <a:endParaRPr lang="fa-IR" dirty="0" smtClean="0"/>
          </a:p>
          <a:p>
            <a:pPr marL="0" indent="0">
              <a:buNone/>
            </a:pPr>
            <a:endParaRPr lang="fa-IR" altLang="en-US" sz="2400" dirty="0">
              <a:cs typeface="B Titr" panose="00000700000000000000" pitchFamily="2" charset="-78"/>
            </a:endParaRPr>
          </a:p>
        </p:txBody>
      </p:sp>
    </p:spTree>
    <p:extLst>
      <p:ext uri="{BB962C8B-B14F-4D97-AF65-F5344CB8AC3E}">
        <p14:creationId xmlns:p14="http://schemas.microsoft.com/office/powerpoint/2010/main" val="8692311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0647" y="830804"/>
            <a:ext cx="10765607" cy="5511113"/>
          </a:xfrm>
        </p:spPr>
        <p:txBody>
          <a:bodyPr>
            <a:normAutofit/>
          </a:bodyPr>
          <a:lstStyle/>
          <a:p>
            <a:pPr algn="ctr" rtl="1"/>
            <a:r>
              <a:rPr lang="fa-IR" altLang="en-US" sz="2400" dirty="0">
                <a:solidFill>
                  <a:srgbClr val="FF0000"/>
                </a:solidFill>
                <a:cs typeface="B Titr" panose="00000700000000000000" pitchFamily="2" charset="-78"/>
              </a:rPr>
              <a:t>تعریف بیماری :</a:t>
            </a:r>
          </a:p>
          <a:p>
            <a:pPr algn="ctr" rtl="1"/>
            <a:endParaRPr lang="fa-IR" altLang="en-US" sz="2400" dirty="0">
              <a:cs typeface="B Titr" panose="00000700000000000000" pitchFamily="2" charset="-78"/>
            </a:endParaRPr>
          </a:p>
          <a:p>
            <a:pPr algn="just" rtl="1"/>
            <a:r>
              <a:rPr lang="ar-SA" altLang="en-US" dirty="0">
                <a:cs typeface="B Nazanin" panose="00000400000000000000" pitchFamily="2" charset="-78"/>
              </a:rPr>
              <a:t>اسهال‌ خونی‌ باکتریایی‌ (شیگلوز) عبارت‌ است‌ از یک‌ عفونت‌ باکتریایی‌ در لایه‌های‌ سطحی‌ پوشاننده‌ ی جدار داخلی‌ روده‌ها.</a:t>
            </a:r>
            <a:r>
              <a:rPr lang="fa-IR" altLang="en-US" dirty="0">
                <a:cs typeface="B Nazanin" panose="00000400000000000000" pitchFamily="2" charset="-78"/>
              </a:rPr>
              <a:t> </a:t>
            </a:r>
            <a:endParaRPr lang="fa-IR" altLang="en-US" dirty="0" smtClean="0">
              <a:cs typeface="B Nazanin" panose="00000400000000000000" pitchFamily="2" charset="-78"/>
            </a:endParaRPr>
          </a:p>
          <a:p>
            <a:pPr algn="just"/>
            <a:r>
              <a:rPr lang="fa-IR" dirty="0">
                <a:solidFill>
                  <a:schemeClr val="tx1">
                    <a:lumMod val="95000"/>
                    <a:lumOff val="5000"/>
                  </a:schemeClr>
                </a:solidFill>
                <a:cs typeface="B Nazanin" panose="00000400000000000000" pitchFamily="2" charset="-78"/>
              </a:rPr>
              <a:t>انتقال مدفوعی دهانی مستقیم یا غیر مستقیم از افراد دارای علامت و یا ناقلین بدون علامت، اصلی ترین راه انتقال می باشد </a:t>
            </a:r>
            <a:r>
              <a:rPr lang="fa-IR" dirty="0" smtClean="0">
                <a:solidFill>
                  <a:schemeClr val="tx1">
                    <a:lumMod val="95000"/>
                    <a:lumOff val="5000"/>
                  </a:schemeClr>
                </a:solidFill>
                <a:cs typeface="B Nazanin" panose="00000400000000000000" pitchFamily="2" charset="-78"/>
              </a:rPr>
              <a:t>.</a:t>
            </a:r>
          </a:p>
          <a:p>
            <a:pPr algn="just"/>
            <a:r>
              <a:rPr lang="ar-SA" altLang="en-US" dirty="0">
                <a:cs typeface="B Nazanin" panose="00000400000000000000" pitchFamily="2" charset="-78"/>
              </a:rPr>
              <a:t>برای جلوگیری از ابتلا به این بیماری خطرناک،دست های‌ خود را حتما پس‌ از اجابت‌ مزاج‌ و قبل‌ از دست‌ زدن‌ به‌ مواد غذایی‌ بشویید. </a:t>
            </a:r>
            <a:endParaRPr lang="fa-IR" altLang="en-US" dirty="0">
              <a:cs typeface="B Nazanin" panose="00000400000000000000" pitchFamily="2" charset="-78"/>
            </a:endParaRPr>
          </a:p>
          <a:p>
            <a:pPr algn="just" rtl="1"/>
            <a:r>
              <a:rPr lang="ar-SA" altLang="en-US" dirty="0">
                <a:cs typeface="B Nazanin" panose="00000400000000000000" pitchFamily="2" charset="-78"/>
              </a:rPr>
              <a:t>این‌ بیماری‌ در اثر تماس‌ نزدیک‌ فردی‌ به وجود می آید‌ و به‌ صورت‌ همه ‌گیر‌ رخ‌ می ‌دهد. از زمان‌ ورود باکتری تا ظهور علایم،</a:t>
            </a:r>
            <a:r>
              <a:rPr lang="ar-SA" altLang="en-US" u="sng" dirty="0">
                <a:cs typeface="B Nazanin" panose="00000400000000000000" pitchFamily="2" charset="-78"/>
              </a:rPr>
              <a:t>‌ 4-1 روز</a:t>
            </a:r>
            <a:r>
              <a:rPr lang="ar-SA" altLang="en-US" dirty="0">
                <a:cs typeface="B Nazanin" panose="00000400000000000000" pitchFamily="2" charset="-78"/>
              </a:rPr>
              <a:t> طول‌ می ‌کشد. </a:t>
            </a:r>
            <a:endParaRPr lang="fa-IR" altLang="en-US" dirty="0">
              <a:cs typeface="B Nazanin" panose="00000400000000000000" pitchFamily="2" charset="-78"/>
            </a:endParaRPr>
          </a:p>
          <a:p>
            <a:pPr algn="just" rtl="1"/>
            <a:r>
              <a:rPr lang="ar-SA" altLang="en-US" dirty="0">
                <a:cs typeface="B Nazanin" panose="00000400000000000000" pitchFamily="2" charset="-78"/>
              </a:rPr>
              <a:t>برای جلوگیری از ابتلا به این بیماری خطرناک،دست های‌ خود را حتما پس‌ از اجابت‌ مزاج‌ و قبل‌ از دست‌ زدن‌ به‌ مواد غذایی‌ بشویید. </a:t>
            </a:r>
            <a:endParaRPr lang="en-US" altLang="en-US" dirty="0">
              <a:cs typeface="B Nazanin" panose="00000400000000000000" pitchFamily="2" charset="-78"/>
            </a:endParaRPr>
          </a:p>
        </p:txBody>
      </p:sp>
    </p:spTree>
    <p:extLst>
      <p:ext uri="{BB962C8B-B14F-4D97-AF65-F5344CB8AC3E}">
        <p14:creationId xmlns:p14="http://schemas.microsoft.com/office/powerpoint/2010/main" val="26417585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6" y="2769369"/>
            <a:ext cx="10536382" cy="1303867"/>
          </a:xfrm>
        </p:spPr>
        <p:txBody>
          <a:bodyPr>
            <a:normAutofit fontScale="90000"/>
          </a:bodyPr>
          <a:lstStyle/>
          <a:p>
            <a:pPr algn="r"/>
            <a:r>
              <a:rPr lang="fa-IR" sz="3600" dirty="0" smtClean="0">
                <a:solidFill>
                  <a:srgbClr val="C00000"/>
                </a:solidFill>
                <a:cs typeface="B Titr" panose="00000700000000000000" pitchFamily="2" charset="-78"/>
              </a:rPr>
              <a:t>علایم بیماری:</a:t>
            </a:r>
            <a:r>
              <a:rPr lang="fa-IR" sz="3600" dirty="0">
                <a:solidFill>
                  <a:srgbClr val="C00000"/>
                </a:solidFill>
                <a:cs typeface="B Titr" panose="00000700000000000000" pitchFamily="2" charset="-78"/>
              </a:rPr>
              <a:t/>
            </a:r>
            <a:br>
              <a:rPr lang="fa-IR" sz="3600" dirty="0">
                <a:solidFill>
                  <a:srgbClr val="C00000"/>
                </a:solidFill>
                <a:cs typeface="B Titr" panose="00000700000000000000" pitchFamily="2" charset="-78"/>
              </a:rPr>
            </a:br>
            <a:r>
              <a:rPr lang="fa-IR" sz="2700" dirty="0">
                <a:cs typeface="B Nazanin" panose="00000400000000000000" pitchFamily="2" charset="-78"/>
              </a:rPr>
              <a:t>اسهال معمولا با تب ، تهوع ، گاهی توکسمی ، استفراغ ، </a:t>
            </a:r>
            <a:r>
              <a:rPr lang="fa-IR" sz="2700" dirty="0" smtClean="0">
                <a:cs typeface="B Nazanin" panose="00000400000000000000" pitchFamily="2" charset="-78"/>
              </a:rPr>
              <a:t/>
            </a:r>
            <a:br>
              <a:rPr lang="fa-IR" sz="2700" dirty="0" smtClean="0">
                <a:cs typeface="B Nazanin" panose="00000400000000000000" pitchFamily="2" charset="-78"/>
              </a:rPr>
            </a:br>
            <a:r>
              <a:rPr lang="fa-IR" sz="2700" dirty="0" smtClean="0">
                <a:cs typeface="B Nazanin" panose="00000400000000000000" pitchFamily="2" charset="-78"/>
              </a:rPr>
              <a:t>دل پیچه ودل درد همراه </a:t>
            </a:r>
            <a:r>
              <a:rPr lang="fa-IR" sz="2700" dirty="0">
                <a:cs typeface="B Nazanin" panose="00000400000000000000" pitchFamily="2" charset="-78"/>
              </a:rPr>
              <a:t>است </a:t>
            </a:r>
            <a:r>
              <a:rPr lang="fa-IR" sz="2700" dirty="0" smtClean="0">
                <a:cs typeface="B Nazanin" panose="00000400000000000000" pitchFamily="2" charset="-78"/>
              </a:rPr>
              <a:t>.</a:t>
            </a:r>
            <a:br>
              <a:rPr lang="fa-IR" sz="2700" dirty="0" smtClean="0">
                <a:cs typeface="B Nazanin" panose="00000400000000000000" pitchFamily="2" charset="-78"/>
              </a:rPr>
            </a:br>
            <a:r>
              <a:rPr lang="fa-IR" sz="2700" dirty="0" smtClean="0">
                <a:cs typeface="B Nazanin" panose="00000400000000000000" pitchFamily="2" charset="-78"/>
              </a:rPr>
              <a:t> </a:t>
            </a:r>
            <a:r>
              <a:rPr lang="fa-IR" sz="2700" dirty="0">
                <a:cs typeface="B Nazanin" panose="00000400000000000000" pitchFamily="2" charset="-78"/>
              </a:rPr>
              <a:t>در بسیاری از موارد ابتلا ، اسهال آبکی ظاهر می شود </a:t>
            </a:r>
            <a:r>
              <a:rPr lang="fa-IR" sz="2700" dirty="0" smtClean="0">
                <a:cs typeface="B Nazanin" panose="00000400000000000000" pitchFamily="2" charset="-78"/>
              </a:rPr>
              <a:t>.</a:t>
            </a:r>
            <a:br>
              <a:rPr lang="fa-IR" sz="2700" dirty="0" smtClean="0">
                <a:cs typeface="B Nazanin" panose="00000400000000000000" pitchFamily="2" charset="-78"/>
              </a:rPr>
            </a:br>
            <a:r>
              <a:rPr lang="fa-IR" sz="2700" dirty="0" smtClean="0">
                <a:cs typeface="B Nazanin" panose="00000400000000000000" pitchFamily="2" charset="-78"/>
              </a:rPr>
              <a:t> </a:t>
            </a:r>
            <a:r>
              <a:rPr lang="fa-IR" sz="2700" dirty="0">
                <a:cs typeface="B Nazanin" panose="00000400000000000000" pitchFamily="2" charset="-78"/>
              </a:rPr>
              <a:t>تشنج ممکن است یکی از عوارض مهم در بچه ها باشد </a:t>
            </a:r>
            <a:r>
              <a:rPr lang="fa-IR" sz="2700" dirty="0" smtClean="0">
                <a:cs typeface="B Nazanin" panose="00000400000000000000" pitchFamily="2" charset="-78"/>
              </a:rPr>
              <a:t>.</a:t>
            </a:r>
            <a:br>
              <a:rPr lang="fa-IR" sz="2700" dirty="0" smtClean="0">
                <a:cs typeface="B Nazanin" panose="00000400000000000000" pitchFamily="2" charset="-78"/>
              </a:rPr>
            </a:br>
            <a:r>
              <a:rPr lang="fa-IR" sz="2700" dirty="0" smtClean="0">
                <a:cs typeface="B Nazanin" panose="00000400000000000000" pitchFamily="2" charset="-78"/>
              </a:rPr>
              <a:t/>
            </a:r>
            <a:br>
              <a:rPr lang="fa-IR" sz="2700" dirty="0" smtClean="0">
                <a:cs typeface="B Nazanin" panose="00000400000000000000" pitchFamily="2" charset="-78"/>
              </a:rPr>
            </a:br>
            <a:r>
              <a:rPr lang="fa-IR" sz="2700" dirty="0" smtClean="0">
                <a:cs typeface="B Nazanin" panose="00000400000000000000" pitchFamily="2" charset="-78"/>
              </a:rPr>
              <a:t>ممکن </a:t>
            </a:r>
            <a:r>
              <a:rPr lang="fa-IR" sz="2700" dirty="0">
                <a:cs typeface="B Nazanin" panose="00000400000000000000" pitchFamily="2" charset="-78"/>
              </a:rPr>
              <a:t>است عفونت متوسط و بدون علامت هم اتفاق بیافتد </a:t>
            </a:r>
            <a:r>
              <a:rPr lang="fa-IR" sz="2700" dirty="0" smtClean="0">
                <a:cs typeface="B Nazanin" panose="00000400000000000000" pitchFamily="2" charset="-78"/>
              </a:rPr>
              <a:t>.</a:t>
            </a:r>
            <a:br>
              <a:rPr lang="fa-IR" sz="2700" dirty="0" smtClean="0">
                <a:cs typeface="B Nazanin" panose="00000400000000000000" pitchFamily="2" charset="-78"/>
              </a:rPr>
            </a:br>
            <a:r>
              <a:rPr lang="fa-IR" sz="2700" dirty="0" smtClean="0">
                <a:cs typeface="B Nazanin" panose="00000400000000000000" pitchFamily="2" charset="-78"/>
              </a:rPr>
              <a:t/>
            </a:r>
            <a:br>
              <a:rPr lang="fa-IR" sz="2700" dirty="0" smtClean="0">
                <a:cs typeface="B Nazanin" panose="00000400000000000000" pitchFamily="2" charset="-78"/>
              </a:rPr>
            </a:br>
            <a:r>
              <a:rPr lang="fa-IR" sz="2700" dirty="0" smtClean="0">
                <a:cs typeface="B Nazanin" panose="00000400000000000000" pitchFamily="2" charset="-78"/>
              </a:rPr>
              <a:t> </a:t>
            </a:r>
            <a:r>
              <a:rPr lang="fa-IR" sz="2700" dirty="0">
                <a:cs typeface="B Nazanin" panose="00000400000000000000" pitchFamily="2" charset="-78"/>
              </a:rPr>
              <a:t>بیماری معمولا خود محدود شونده است و بعد از 7-4 روز بهبود می یابد . ولی گاهی اسهال پایدار ایجاد می شود. </a:t>
            </a:r>
            <a:r>
              <a:rPr lang="fa-IR" sz="2700" dirty="0" smtClean="0">
                <a:cs typeface="B Nazanin" panose="00000400000000000000" pitchFamily="2" charset="-78"/>
              </a:rPr>
              <a:t/>
            </a:r>
            <a:br>
              <a:rPr lang="fa-IR" sz="2700" dirty="0" smtClean="0">
                <a:cs typeface="B Nazanin" panose="00000400000000000000" pitchFamily="2" charset="-78"/>
              </a:rPr>
            </a:br>
            <a:r>
              <a:rPr lang="fa-IR" sz="2700" dirty="0" smtClean="0">
                <a:solidFill>
                  <a:srgbClr val="C00000"/>
                </a:solidFill>
                <a:cs typeface="B Titr" panose="00000700000000000000" pitchFamily="2" charset="-78"/>
              </a:rPr>
              <a:t>عوارض بیماری:</a:t>
            </a:r>
            <a:r>
              <a:rPr lang="fa-IR" sz="2700" dirty="0" smtClean="0">
                <a:cs typeface="B Nazanin" panose="00000400000000000000" pitchFamily="2" charset="-78"/>
              </a:rPr>
              <a:t/>
            </a:r>
            <a:br>
              <a:rPr lang="fa-IR" sz="2700" dirty="0" smtClean="0">
                <a:cs typeface="B Nazanin" panose="00000400000000000000" pitchFamily="2" charset="-78"/>
              </a:rPr>
            </a:br>
            <a:r>
              <a:rPr lang="fa-IR" sz="2700" dirty="0" smtClean="0">
                <a:cs typeface="B Nazanin" panose="00000400000000000000" pitchFamily="2" charset="-78"/>
              </a:rPr>
              <a:t>شامل </a:t>
            </a:r>
            <a:r>
              <a:rPr lang="fa-IR" sz="2700" b="1" dirty="0">
                <a:solidFill>
                  <a:srgbClr val="C00000"/>
                </a:solidFill>
                <a:cs typeface="B Nazanin" panose="00000400000000000000" pitchFamily="2" charset="-78"/>
              </a:rPr>
              <a:t>مگاکولون توکسیک و سندرم همولیتیک اورمیک </a:t>
            </a:r>
            <a:r>
              <a:rPr lang="en-US" sz="2700" b="1" dirty="0">
                <a:solidFill>
                  <a:srgbClr val="C00000"/>
                </a:solidFill>
                <a:cs typeface="B Nazanin" panose="00000400000000000000" pitchFamily="2" charset="-78"/>
              </a:rPr>
              <a:t>HUS</a:t>
            </a:r>
            <a:r>
              <a:rPr lang="fa-IR" sz="2700" dirty="0">
                <a:cs typeface="B Nazanin" panose="00000400000000000000" pitchFamily="2" charset="-78"/>
              </a:rPr>
              <a:t> می باشد </a:t>
            </a:r>
            <a:r>
              <a:rPr lang="fa-IR" sz="2700" dirty="0" smtClean="0">
                <a:cs typeface="B Nazanin" panose="00000400000000000000" pitchFamily="2" charset="-78"/>
              </a:rPr>
              <a:t>.</a:t>
            </a:r>
            <a:br>
              <a:rPr lang="fa-IR" sz="2700" dirty="0" smtClean="0">
                <a:cs typeface="B Nazanin" panose="00000400000000000000" pitchFamily="2" charset="-78"/>
              </a:rPr>
            </a:br>
            <a:r>
              <a:rPr lang="fa-IR" sz="2700" dirty="0" smtClean="0">
                <a:cs typeface="B Nazanin" panose="00000400000000000000" pitchFamily="2" charset="-78"/>
              </a:rPr>
              <a:t> </a:t>
            </a:r>
            <a:r>
              <a:rPr lang="fa-IR" sz="2700" b="1" dirty="0">
                <a:solidFill>
                  <a:srgbClr val="C00000"/>
                </a:solidFill>
                <a:cs typeface="B Nazanin" panose="00000400000000000000" pitchFamily="2" charset="-78"/>
              </a:rPr>
              <a:t>مرگ و میر </a:t>
            </a:r>
            <a:r>
              <a:rPr lang="fa-IR" sz="2700" dirty="0">
                <a:cs typeface="B Nazanin" panose="00000400000000000000" pitchFamily="2" charset="-78"/>
              </a:rPr>
              <a:t>در بیماران بستری در بیمارستان </a:t>
            </a:r>
            <a:r>
              <a:rPr lang="fa-IR" sz="2700" b="1" dirty="0">
                <a:solidFill>
                  <a:srgbClr val="C00000"/>
                </a:solidFill>
                <a:cs typeface="B Nazanin" panose="00000400000000000000" pitchFamily="2" charset="-78"/>
              </a:rPr>
              <a:t>بالای 20 درصد </a:t>
            </a:r>
            <a:r>
              <a:rPr lang="fa-IR" sz="2700" dirty="0">
                <a:cs typeface="B Nazanin" panose="00000400000000000000" pitchFamily="2" charset="-78"/>
              </a:rPr>
              <a:t>است . </a:t>
            </a:r>
            <a:r>
              <a:rPr lang="fa-IR" sz="3200" dirty="0"/>
              <a:t/>
            </a:r>
            <a:br>
              <a:rPr lang="fa-IR" sz="3200" dirty="0"/>
            </a:br>
            <a:endParaRPr lang="fa-IR" sz="3600" dirty="0">
              <a:solidFill>
                <a:srgbClr val="C00000"/>
              </a:solidFill>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6" y="644236"/>
            <a:ext cx="3823854" cy="3138055"/>
          </a:xfrm>
          <a:prstGeom prst="rect">
            <a:avLst/>
          </a:prstGeom>
        </p:spPr>
      </p:pic>
    </p:spTree>
    <p:extLst>
      <p:ext uri="{BB962C8B-B14F-4D97-AF65-F5344CB8AC3E}">
        <p14:creationId xmlns:p14="http://schemas.microsoft.com/office/powerpoint/2010/main" val="4064556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692" y="418165"/>
            <a:ext cx="10363826" cy="4011826"/>
          </a:xfrm>
        </p:spPr>
        <p:txBody>
          <a:bodyPr>
            <a:normAutofit/>
          </a:bodyPr>
          <a:lstStyle/>
          <a:p>
            <a:pPr algn="ctr">
              <a:lnSpc>
                <a:spcPct val="90000"/>
              </a:lnSpc>
            </a:pPr>
            <a:endParaRPr lang="fa-IR" altLang="en-US" sz="2400" dirty="0">
              <a:cs typeface="B Titr" panose="00000700000000000000" pitchFamily="2" charset="-78"/>
            </a:endParaRPr>
          </a:p>
          <a:p>
            <a:pPr algn="just" rtl="1">
              <a:lnSpc>
                <a:spcPct val="90000"/>
              </a:lnSpc>
            </a:pPr>
            <a:endParaRPr lang="fa-IR" altLang="en-US" dirty="0">
              <a:cs typeface="B Mitra" panose="00000400000000000000" pitchFamily="2" charset="-78"/>
            </a:endParaRPr>
          </a:p>
          <a:p>
            <a:pPr algn="ctr" rtl="1">
              <a:lnSpc>
                <a:spcPct val="90000"/>
              </a:lnSpc>
            </a:pPr>
            <a:r>
              <a:rPr lang="ar-SA" altLang="en-US" sz="2400" dirty="0">
                <a:solidFill>
                  <a:srgbClr val="FF0000"/>
                </a:solidFill>
                <a:cs typeface="B Titr" panose="00000700000000000000" pitchFamily="2" charset="-78"/>
              </a:rPr>
              <a:t>عوارض‌ احتمالی‌</a:t>
            </a:r>
            <a:endParaRPr lang="fa-IR" altLang="en-US" sz="2400" dirty="0">
              <a:solidFill>
                <a:srgbClr val="FF0000"/>
              </a:solidFill>
              <a:cs typeface="B Titr" panose="00000700000000000000" pitchFamily="2" charset="-78"/>
            </a:endParaRPr>
          </a:p>
          <a:p>
            <a:pPr algn="just" rtl="1">
              <a:lnSpc>
                <a:spcPct val="90000"/>
              </a:lnSpc>
            </a:pPr>
            <a:r>
              <a:rPr lang="ar-SA" altLang="en-US" dirty="0" smtClean="0">
                <a:cs typeface="B Mitra" panose="00000400000000000000" pitchFamily="2" charset="-78"/>
              </a:rPr>
              <a:t>- کم‌ آبی‌ بدن‌ به‌ طور خطرناک‌، خصوصاً در کودکان‌ </a:t>
            </a:r>
            <a:endParaRPr lang="fa-IR" altLang="en-US" dirty="0" smtClean="0">
              <a:cs typeface="B Mitra" panose="00000400000000000000" pitchFamily="2" charset="-78"/>
            </a:endParaRPr>
          </a:p>
          <a:p>
            <a:pPr algn="just" rtl="1">
              <a:lnSpc>
                <a:spcPct val="90000"/>
              </a:lnSpc>
            </a:pPr>
            <a:r>
              <a:rPr lang="ar-SA" altLang="en-US" dirty="0" smtClean="0">
                <a:cs typeface="B Mitra" panose="00000400000000000000" pitchFamily="2" charset="-78"/>
              </a:rPr>
              <a:t>- در موارد نادر، باکتری‌ ها ممکن‌ است‌ از مجرای‌ گوارش‌ به‌ خون‌ وارد شوند و سایر اعضای‌ بدن‌ را درگیر سازند، مثل‌:</a:t>
            </a:r>
            <a:r>
              <a:rPr lang="fa-IR" altLang="en-US" dirty="0" smtClean="0">
                <a:latin typeface="Arial" panose="020B0604020202020204" pitchFamily="34" charset="0"/>
                <a:cs typeface="B Mitra" panose="00000400000000000000" pitchFamily="2" charset="-78"/>
              </a:rPr>
              <a:t> </a:t>
            </a:r>
            <a:r>
              <a:rPr lang="ar-SA" altLang="en-US" dirty="0" smtClean="0">
                <a:cs typeface="B Mitra" panose="00000400000000000000" pitchFamily="2" charset="-78"/>
              </a:rPr>
              <a:t>کلیه ‌ها، کیسه‌ ی صفرا،</a:t>
            </a:r>
            <a:r>
              <a:rPr lang="fa-IR" altLang="en-US" dirty="0" smtClean="0">
                <a:latin typeface="Arial" panose="020B0604020202020204" pitchFamily="34" charset="0"/>
                <a:cs typeface="B Mitra" panose="00000400000000000000" pitchFamily="2" charset="-78"/>
              </a:rPr>
              <a:t> </a:t>
            </a:r>
            <a:r>
              <a:rPr lang="ar-SA" altLang="en-US" dirty="0" smtClean="0">
                <a:cs typeface="B Mitra" panose="00000400000000000000" pitchFamily="2" charset="-78"/>
              </a:rPr>
              <a:t>کبد</a:t>
            </a:r>
            <a:r>
              <a:rPr lang="fa-IR" altLang="en-US" dirty="0" smtClean="0">
                <a:latin typeface="Arial" panose="020B0604020202020204" pitchFamily="34" charset="0"/>
                <a:cs typeface="B Mitra" panose="00000400000000000000" pitchFamily="2" charset="-78"/>
              </a:rPr>
              <a:t> </a:t>
            </a:r>
            <a:r>
              <a:rPr lang="ar-SA" altLang="en-US" dirty="0" smtClean="0">
                <a:cs typeface="B Mitra" panose="00000400000000000000" pitchFamily="2" charset="-78"/>
              </a:rPr>
              <a:t>، یا</a:t>
            </a:r>
            <a:r>
              <a:rPr lang="fa-IR" altLang="en-US" dirty="0" smtClean="0">
                <a:latin typeface="Arial" panose="020B0604020202020204" pitchFamily="34" charset="0"/>
                <a:cs typeface="B Mitra" panose="00000400000000000000" pitchFamily="2" charset="-78"/>
              </a:rPr>
              <a:t> </a:t>
            </a:r>
            <a:r>
              <a:rPr lang="ar-SA" altLang="en-US" dirty="0" smtClean="0">
                <a:cs typeface="B Mitra" panose="00000400000000000000" pitchFamily="2" charset="-78"/>
              </a:rPr>
              <a:t>قلب</a:t>
            </a:r>
            <a:r>
              <a:rPr lang="fa-IR" altLang="en-US" dirty="0" smtClean="0">
                <a:cs typeface="B Mitra" panose="00000400000000000000" pitchFamily="2" charset="-78"/>
              </a:rPr>
              <a:t> </a:t>
            </a:r>
            <a:r>
              <a:rPr lang="ar-SA" altLang="en-US" dirty="0" smtClean="0">
                <a:cs typeface="B Mitra" panose="00000400000000000000" pitchFamily="2" charset="-78"/>
              </a:rPr>
              <a:t>و مفاصل‌. این‌ حالت‌ شاید به‌ شوک‌ و مرگ‌ بیانجامد. </a:t>
            </a:r>
            <a:endParaRPr lang="fa-IR" altLang="en-US" dirty="0" smtClean="0">
              <a:cs typeface="B Mitra" panose="00000400000000000000" pitchFamily="2" charset="-78"/>
            </a:endParaRPr>
          </a:p>
          <a:p>
            <a:pPr algn="just">
              <a:lnSpc>
                <a:spcPct val="90000"/>
              </a:lnSpc>
            </a:pPr>
            <a:r>
              <a:rPr lang="fa-IR" b="1" dirty="0">
                <a:solidFill>
                  <a:srgbClr val="C00000"/>
                </a:solidFill>
                <a:cs typeface="B Nazanin" panose="00000400000000000000" pitchFamily="2" charset="-78"/>
              </a:rPr>
              <a:t>مرگ و میر </a:t>
            </a:r>
            <a:r>
              <a:rPr lang="fa-IR" dirty="0">
                <a:cs typeface="B Nazanin" panose="00000400000000000000" pitchFamily="2" charset="-78"/>
              </a:rPr>
              <a:t>در بیماران بستری در بیمارستان </a:t>
            </a:r>
            <a:r>
              <a:rPr lang="fa-IR" b="1" dirty="0">
                <a:solidFill>
                  <a:srgbClr val="C00000"/>
                </a:solidFill>
                <a:cs typeface="B Nazanin" panose="00000400000000000000" pitchFamily="2" charset="-78"/>
              </a:rPr>
              <a:t>بالای 20 درصد </a:t>
            </a:r>
            <a:r>
              <a:rPr lang="fa-IR" dirty="0">
                <a:cs typeface="B Nazanin" panose="00000400000000000000" pitchFamily="2" charset="-78"/>
              </a:rPr>
              <a:t>است .</a:t>
            </a:r>
            <a:endParaRPr lang="en-US" altLang="en-US" dirty="0" smtClean="0">
              <a:cs typeface="B Mitra" panose="00000400000000000000" pitchFamily="2" charset="-78"/>
            </a:endParaRPr>
          </a:p>
          <a:p>
            <a:endParaRPr lang="en-US" dirty="0"/>
          </a:p>
        </p:txBody>
      </p:sp>
    </p:spTree>
    <p:extLst>
      <p:ext uri="{BB962C8B-B14F-4D97-AF65-F5344CB8AC3E}">
        <p14:creationId xmlns:p14="http://schemas.microsoft.com/office/powerpoint/2010/main" val="21566037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610" y="1009886"/>
            <a:ext cx="10363826" cy="5321642"/>
          </a:xfrm>
        </p:spPr>
        <p:txBody>
          <a:bodyPr/>
          <a:lstStyle/>
          <a:p>
            <a:pPr algn="ctr" rtl="1">
              <a:lnSpc>
                <a:spcPct val="90000"/>
              </a:lnSpc>
            </a:pPr>
            <a:r>
              <a:rPr lang="ar-SA" altLang="en-US" sz="2800" dirty="0">
                <a:solidFill>
                  <a:srgbClr val="FF0000"/>
                </a:solidFill>
                <a:cs typeface="B Titr" panose="00000700000000000000" pitchFamily="2" charset="-78"/>
              </a:rPr>
              <a:t>درمان</a:t>
            </a:r>
            <a:r>
              <a:rPr lang="ar-SA" altLang="en-US" sz="3200" dirty="0">
                <a:cs typeface="B Titr" panose="00000700000000000000" pitchFamily="2" charset="-78"/>
              </a:rPr>
              <a:t>‌</a:t>
            </a:r>
            <a:endParaRPr lang="fa-IR" altLang="en-US" sz="3200" dirty="0">
              <a:cs typeface="B Titr" panose="00000700000000000000" pitchFamily="2" charset="-78"/>
            </a:endParaRPr>
          </a:p>
          <a:p>
            <a:pPr algn="just" rtl="1">
              <a:lnSpc>
                <a:spcPct val="90000"/>
              </a:lnSpc>
              <a:buFontTx/>
              <a:buChar char="-"/>
            </a:pPr>
            <a:r>
              <a:rPr lang="ar-SA" altLang="en-US" dirty="0">
                <a:cs typeface="B Nazanin" panose="00000400000000000000" pitchFamily="2" charset="-78"/>
              </a:rPr>
              <a:t>اقدامات‌ تشخیصی‌ ممکن‌ است‌ شامل‌ بررسی‌ آزمایشگاهی و کشت‌ نمونه ی‌ مدفوع‌ لازم باشد. </a:t>
            </a:r>
            <a:endParaRPr lang="fa-IR" altLang="en-US" dirty="0">
              <a:cs typeface="B Nazanin" panose="00000400000000000000" pitchFamily="2" charset="-78"/>
            </a:endParaRPr>
          </a:p>
          <a:p>
            <a:pPr algn="just" rtl="1">
              <a:lnSpc>
                <a:spcPct val="90000"/>
              </a:lnSpc>
              <a:buFontTx/>
              <a:buChar char="-"/>
            </a:pPr>
            <a:r>
              <a:rPr lang="ar-SA" altLang="en-US" dirty="0">
                <a:cs typeface="B Nazanin" panose="00000400000000000000" pitchFamily="2" charset="-78"/>
              </a:rPr>
              <a:t>- درمان،‌ شامل‌ جایگزینی‌ مایعات‌ از دست‌ رفته‌، غذای‌ کم‌ حجم‌ و نیز گاهی‌ دارو می ‌شود. </a:t>
            </a:r>
            <a:endParaRPr lang="fa-IR" altLang="en-US" dirty="0">
              <a:cs typeface="B Nazanin" panose="00000400000000000000" pitchFamily="2" charset="-78"/>
            </a:endParaRPr>
          </a:p>
          <a:p>
            <a:pPr algn="just" rtl="1">
              <a:lnSpc>
                <a:spcPct val="90000"/>
              </a:lnSpc>
            </a:pPr>
            <a:r>
              <a:rPr lang="ar-SA" altLang="en-US" dirty="0">
                <a:cs typeface="B Nazanin" panose="00000400000000000000" pitchFamily="2" charset="-78"/>
              </a:rPr>
              <a:t>- بیمار را از بقیه‌ جدا نمایید. </a:t>
            </a:r>
            <a:endParaRPr lang="fa-IR" altLang="en-US" dirty="0">
              <a:cs typeface="B Nazanin" panose="00000400000000000000" pitchFamily="2" charset="-78"/>
            </a:endParaRPr>
          </a:p>
          <a:p>
            <a:pPr algn="just" rtl="1">
              <a:lnSpc>
                <a:spcPct val="90000"/>
              </a:lnSpc>
            </a:pPr>
            <a:r>
              <a:rPr lang="ar-SA" altLang="en-US" dirty="0">
                <a:cs typeface="B Nazanin" panose="00000400000000000000" pitchFamily="2" charset="-78"/>
              </a:rPr>
              <a:t>- برای‌ تخفیف‌ درد، یک‌ صفحه ی‌ گرم‌ کننده‌ یا شیشه ی‌ آب‌ داغ‌ را روی‌ شکم‌ قرار دهید. </a:t>
            </a:r>
            <a:endParaRPr lang="fa-IR" altLang="en-US" dirty="0">
              <a:cs typeface="B Nazanin" panose="00000400000000000000" pitchFamily="2" charset="-78"/>
            </a:endParaRPr>
          </a:p>
          <a:p>
            <a:pPr algn="just" rtl="1">
              <a:lnSpc>
                <a:spcPct val="90000"/>
              </a:lnSpc>
            </a:pPr>
            <a:r>
              <a:rPr lang="ar-SA" altLang="en-US" dirty="0">
                <a:cs typeface="B Nazanin" panose="00000400000000000000" pitchFamily="2" charset="-78"/>
              </a:rPr>
              <a:t>- بیمار باید به طور مرتب مایعات‌ دریافت‌ کند. </a:t>
            </a:r>
            <a:endParaRPr lang="fa-IR" altLang="en-US" dirty="0">
              <a:cs typeface="B Nazanin" panose="00000400000000000000" pitchFamily="2" charset="-78"/>
            </a:endParaRPr>
          </a:p>
          <a:p>
            <a:pPr algn="just" rtl="1">
              <a:lnSpc>
                <a:spcPct val="90000"/>
              </a:lnSpc>
            </a:pPr>
            <a:r>
              <a:rPr lang="ar-SA" altLang="en-US" dirty="0">
                <a:cs typeface="B Nazanin" panose="00000400000000000000" pitchFamily="2" charset="-78"/>
              </a:rPr>
              <a:t>- بستری‌ کردن‌ بیمارانی‌ که‌ شدیداً مریض‌ هستند (خصوصاً کودکان‌ کم‌ سن‌ و سالی‌ که‌ کم ‌آبی‌ دارند). چنین بیمارانی جدا از بقیه‌ بستری‌ می ‌شوند و مایعات‌ تکمیلی‌ را از راه‌ سرم‌ به‌ آنها‌ می رسانند. </a:t>
            </a:r>
            <a:endParaRPr lang="en-US" altLang="en-US" dirty="0">
              <a:cs typeface="B Nazanin" panose="00000400000000000000" pitchFamily="2" charset="-78"/>
            </a:endParaRPr>
          </a:p>
          <a:p>
            <a:endParaRPr lang="en-US" dirty="0"/>
          </a:p>
        </p:txBody>
      </p:sp>
    </p:spTree>
    <p:extLst>
      <p:ext uri="{BB962C8B-B14F-4D97-AF65-F5344CB8AC3E}">
        <p14:creationId xmlns:p14="http://schemas.microsoft.com/office/powerpoint/2010/main" val="14328981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4165" y="1053414"/>
            <a:ext cx="10363826" cy="4852085"/>
          </a:xfrm>
        </p:spPr>
        <p:txBody>
          <a:bodyPr>
            <a:normAutofit/>
          </a:bodyPr>
          <a:lstStyle/>
          <a:p>
            <a:pPr algn="ctr" rtl="1"/>
            <a:r>
              <a:rPr lang="ar-SA" altLang="en-US" dirty="0">
                <a:solidFill>
                  <a:srgbClr val="FF0000"/>
                </a:solidFill>
                <a:cs typeface="B Titr" panose="00000700000000000000" pitchFamily="2" charset="-78"/>
              </a:rPr>
              <a:t>داروها</a:t>
            </a:r>
            <a:endParaRPr lang="fa-IR" altLang="en-US" dirty="0">
              <a:solidFill>
                <a:srgbClr val="FF0000"/>
              </a:solidFill>
              <a:cs typeface="B Titr" panose="00000700000000000000" pitchFamily="2" charset="-78"/>
            </a:endParaRPr>
          </a:p>
          <a:p>
            <a:pPr algn="just" rtl="1"/>
            <a:r>
              <a:rPr lang="ar-SA" altLang="en-US" dirty="0">
                <a:cs typeface="B Nazanin" panose="00000400000000000000" pitchFamily="2" charset="-78"/>
              </a:rPr>
              <a:t>امکان‌ دارد آنتی ‌بیوتیک‌ تجویز شود. </a:t>
            </a:r>
            <a:endParaRPr lang="fa-IR" altLang="en-US" dirty="0">
              <a:cs typeface="B Nazanin" panose="00000400000000000000" pitchFamily="2" charset="-78"/>
            </a:endParaRPr>
          </a:p>
          <a:p>
            <a:pPr algn="just" rtl="1"/>
            <a:r>
              <a:rPr lang="ar-SA" altLang="en-US" dirty="0">
                <a:cs typeface="B Nazanin" panose="00000400000000000000" pitchFamily="2" charset="-78"/>
              </a:rPr>
              <a:t>از مصرف‌ ترکیبات‌ ضد اسهال‌ خودداری‌ کنید، مگر اینکه‌ با نظر پزشک‌ تجویز شده‌ باشند. این‌ ترکیبات‌ ممکن‌ است‌ بیماری‌ را طولانی‌ کنند. اگر تا کنون‌ مورد استفاده‌ قرار می ‌گرفته ‌اند بلافاصله‌ مصرف‌ آنها را متوقف‌ کنید. </a:t>
            </a:r>
            <a:endParaRPr lang="fa-IR" altLang="en-US" dirty="0">
              <a:cs typeface="B Nazanin" panose="00000400000000000000" pitchFamily="2" charset="-78"/>
            </a:endParaRPr>
          </a:p>
          <a:p>
            <a:pPr algn="just" rtl="1"/>
            <a:endParaRPr lang="fa-IR" altLang="en-US" dirty="0">
              <a:cs typeface="B Nazanin" panose="00000400000000000000" pitchFamily="2" charset="-78"/>
            </a:endParaRPr>
          </a:p>
          <a:p>
            <a:pPr algn="ctr" rtl="1"/>
            <a:r>
              <a:rPr lang="ar-SA" altLang="en-US" dirty="0">
                <a:solidFill>
                  <a:srgbClr val="FF0000"/>
                </a:solidFill>
                <a:cs typeface="B Titr" panose="00000700000000000000" pitchFamily="2" charset="-78"/>
              </a:rPr>
              <a:t>فعالیت در زمان ابتلا به این بیماری</a:t>
            </a:r>
            <a:endParaRPr lang="fa-IR" altLang="en-US" dirty="0">
              <a:solidFill>
                <a:srgbClr val="FF0000"/>
              </a:solidFill>
              <a:cs typeface="B Titr" panose="00000700000000000000" pitchFamily="2" charset="-78"/>
            </a:endParaRPr>
          </a:p>
          <a:p>
            <a:pPr algn="just" rtl="1"/>
            <a:r>
              <a:rPr lang="ar-SA" altLang="en-US" dirty="0">
                <a:cs typeface="B Nazanin" panose="00000400000000000000" pitchFamily="2" charset="-78"/>
              </a:rPr>
              <a:t>حداقل‌ تا 3 روز پس‌ از رفع‌ تب‌، اسهال‌ و سایر علایم‌، استراحت‌ در رختخواب‌ ضروری‌ است،‌ مگر برای‌ توالت رفتن‌. البته‌ پاها را در رختخواب‌ باید مرتباً ورزش‌ داد. </a:t>
            </a:r>
            <a:endParaRPr lang="en-US" altLang="en-US" dirty="0">
              <a:cs typeface="B Nazanin" panose="00000400000000000000" pitchFamily="2" charset="-78"/>
            </a:endParaRPr>
          </a:p>
          <a:p>
            <a:endParaRPr lang="en-US" dirty="0"/>
          </a:p>
        </p:txBody>
      </p:sp>
    </p:spTree>
    <p:extLst>
      <p:ext uri="{BB962C8B-B14F-4D97-AF65-F5344CB8AC3E}">
        <p14:creationId xmlns:p14="http://schemas.microsoft.com/office/powerpoint/2010/main" val="3353236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753533"/>
            <a:ext cx="10401300" cy="4764040"/>
          </a:xfrm>
        </p:spPr>
        <p:txBody>
          <a:bodyPr>
            <a:normAutofit/>
          </a:bodyPr>
          <a:lstStyle/>
          <a:p>
            <a:pPr algn="r"/>
            <a:r>
              <a:rPr lang="fa-IR" sz="2400" dirty="0" smtClean="0">
                <a:cs typeface="B Nazanin" panose="00000400000000000000" pitchFamily="2" charset="-78"/>
              </a:rPr>
              <a:t>الف </a:t>
            </a:r>
            <a:r>
              <a:rPr lang="fa-IR" sz="2400" dirty="0">
                <a:cs typeface="B Nazanin" panose="00000400000000000000" pitchFamily="2" charset="-78"/>
              </a:rPr>
              <a:t>–باکتري هاي ویژه مانند استافیلوکوك آرئوس ،باسیلوس سرئوس و کلستریدیوم بوتولینوم </a:t>
            </a:r>
            <a:r>
              <a:rPr lang="fa-IR" sz="2400" dirty="0" smtClean="0">
                <a:cs typeface="B Nazanin" panose="00000400000000000000" pitchFamily="2" charset="-78"/>
              </a:rPr>
              <a:t>و قارچ ها</a:t>
            </a:r>
            <a:br>
              <a:rPr lang="fa-IR" sz="2400" dirty="0" smtClean="0">
                <a:cs typeface="B Nazanin" panose="00000400000000000000" pitchFamily="2" charset="-78"/>
              </a:rPr>
            </a:br>
            <a:r>
              <a:rPr lang="fa-IR" sz="2400" dirty="0" smtClean="0">
                <a:cs typeface="B Nazanin" panose="00000400000000000000" pitchFamily="2" charset="-78"/>
              </a:rPr>
              <a:t>ب- </a:t>
            </a:r>
            <a:r>
              <a:rPr lang="fa-IR" sz="2400" dirty="0">
                <a:cs typeface="B Nazanin" panose="00000400000000000000" pitchFamily="2" charset="-78"/>
              </a:rPr>
              <a:t>مواد شیمیایی سمی مانند حشره کشها و هیدروکربن </a:t>
            </a:r>
            <a:r>
              <a:rPr lang="fa-IR" sz="2400" dirty="0" smtClean="0">
                <a:cs typeface="B Nazanin" panose="00000400000000000000" pitchFamily="2" charset="-78"/>
              </a:rPr>
              <a:t>ها</a:t>
            </a:r>
            <a:br>
              <a:rPr lang="fa-IR" sz="2400" dirty="0" smtClean="0">
                <a:cs typeface="B Nazanin" panose="00000400000000000000" pitchFamily="2" charset="-78"/>
              </a:rPr>
            </a:br>
            <a:r>
              <a:rPr lang="fa-IR" sz="2400" dirty="0" smtClean="0">
                <a:cs typeface="B Nazanin" panose="00000400000000000000" pitchFamily="2" charset="-78"/>
              </a:rPr>
              <a:t> </a:t>
            </a:r>
            <a:r>
              <a:rPr lang="fa-IR" sz="2400" dirty="0">
                <a:cs typeface="B Nazanin" panose="00000400000000000000" pitchFamily="2" charset="-78"/>
              </a:rPr>
              <a:t>ج- سموم با منشاء طبیعی مانند حیوانات دریایی ، گیاهان و </a:t>
            </a:r>
            <a:r>
              <a:rPr lang="fa-IR" sz="2400" dirty="0" smtClean="0">
                <a:cs typeface="B Nazanin" panose="00000400000000000000" pitchFamily="2" charset="-78"/>
              </a:rPr>
              <a:t>قارچها</a:t>
            </a:r>
            <a:br>
              <a:rPr lang="fa-IR" sz="2400" dirty="0" smtClean="0">
                <a:cs typeface="B Nazanin" panose="00000400000000000000" pitchFamily="2" charset="-78"/>
              </a:rPr>
            </a:br>
            <a:r>
              <a:rPr lang="fa-IR" sz="2400" dirty="0" smtClean="0">
                <a:cs typeface="B Nazanin" panose="00000400000000000000" pitchFamily="2" charset="-78"/>
              </a:rPr>
              <a:t> </a:t>
            </a:r>
            <a:r>
              <a:rPr lang="fa-IR" sz="2400" dirty="0">
                <a:cs typeface="B Nazanin" panose="00000400000000000000" pitchFamily="2" charset="-78"/>
              </a:rPr>
              <a:t>د- آلودگی با فلزات سنگین مانند مس ، آهن و جیوه </a:t>
            </a:r>
            <a:br>
              <a:rPr lang="fa-IR" sz="2400" dirty="0">
                <a:cs typeface="B Nazanin" panose="00000400000000000000" pitchFamily="2" charset="-78"/>
              </a:rPr>
            </a:br>
            <a:r>
              <a:rPr lang="fa-IR" sz="2400" dirty="0" smtClean="0">
                <a:cs typeface="B Nazanin" panose="00000400000000000000" pitchFamily="2" charset="-78"/>
              </a:rPr>
              <a:t/>
            </a:r>
            <a:br>
              <a:rPr lang="fa-IR" sz="2400" dirty="0" smtClean="0">
                <a:cs typeface="B Nazanin" panose="00000400000000000000" pitchFamily="2" charset="-78"/>
              </a:rPr>
            </a:br>
            <a:r>
              <a:rPr lang="fa-IR" sz="2400" dirty="0" smtClean="0">
                <a:cs typeface="B Nazanin" panose="00000400000000000000" pitchFamily="2" charset="-78"/>
              </a:rPr>
              <a:t>3-موادي </a:t>
            </a:r>
            <a:r>
              <a:rPr lang="fa-IR" sz="2400" dirty="0">
                <a:cs typeface="B Nazanin" panose="00000400000000000000" pitchFamily="2" charset="-78"/>
              </a:rPr>
              <a:t>نیز وجود دارند که به هر دو روش فوق ایجاد بیماري میکنند مانند : بوتولیسم در نوزادان و کودکان از طریق خوردن عسل حاوي کلستریدیوم بوتولینوم. </a:t>
            </a:r>
            <a:r>
              <a:rPr lang="fa-IR" sz="2400" dirty="0" smtClean="0">
                <a:cs typeface="B Nazanin" panose="00000400000000000000" pitchFamily="2" charset="-78"/>
              </a:rPr>
              <a:t/>
            </a:r>
            <a:br>
              <a:rPr lang="fa-IR" sz="2400" dirty="0" smtClean="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امروزه استفاده از سموم کشاورزي و آلودگی غذا در مراحل مختلف فرآوري محصولات غذایی به یک چالش بهداشتی تبدیل شده است . </a:t>
            </a:r>
          </a:p>
        </p:txBody>
      </p:sp>
    </p:spTree>
    <p:extLst>
      <p:ext uri="{BB962C8B-B14F-4D97-AF65-F5344CB8AC3E}">
        <p14:creationId xmlns:p14="http://schemas.microsoft.com/office/powerpoint/2010/main" val="23466130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0250" y="1095633"/>
            <a:ext cx="10363826" cy="4761470"/>
          </a:xfrm>
        </p:spPr>
        <p:txBody>
          <a:bodyPr/>
          <a:lstStyle/>
          <a:p>
            <a:pPr algn="ctr" rtl="1"/>
            <a:r>
              <a:rPr lang="ar-SA" altLang="en-US" sz="2400" dirty="0" smtClean="0">
                <a:solidFill>
                  <a:srgbClr val="FF0000"/>
                </a:solidFill>
                <a:cs typeface="B Titr" panose="00000700000000000000" pitchFamily="2" charset="-78"/>
              </a:rPr>
              <a:t>پیشگیری</a:t>
            </a:r>
            <a:r>
              <a:rPr lang="ar-SA" altLang="en-US" dirty="0" smtClean="0">
                <a:solidFill>
                  <a:srgbClr val="FF0000"/>
                </a:solidFill>
                <a:cs typeface="B Titr" panose="00000700000000000000" pitchFamily="2" charset="-78"/>
              </a:rPr>
              <a:t>‌</a:t>
            </a:r>
            <a:endParaRPr lang="fa-IR" altLang="en-US" dirty="0" smtClean="0">
              <a:solidFill>
                <a:srgbClr val="FF0000"/>
              </a:solidFill>
              <a:cs typeface="B Titr" panose="00000700000000000000" pitchFamily="2" charset="-78"/>
            </a:endParaRPr>
          </a:p>
          <a:p>
            <a:pPr rtl="1"/>
            <a:r>
              <a:rPr lang="fa-IR" altLang="en-US" dirty="0" smtClean="0">
                <a:solidFill>
                  <a:srgbClr val="FF0000"/>
                </a:solidFill>
                <a:cs typeface="B Titr" panose="00000700000000000000" pitchFamily="2" charset="-78"/>
              </a:rPr>
              <a:t>رعایت بهداشت فردی پیشگیری از بیماری </a:t>
            </a:r>
            <a:endParaRPr lang="fa-IR" altLang="en-US" dirty="0">
              <a:cs typeface="B Titr" panose="00000700000000000000" pitchFamily="2" charset="-78"/>
            </a:endParaRPr>
          </a:p>
          <a:p>
            <a:pPr algn="just" rtl="1"/>
            <a:r>
              <a:rPr lang="ar-SA" altLang="en-US" dirty="0">
                <a:cs typeface="B Nazanin" panose="00000400000000000000" pitchFamily="2" charset="-78"/>
              </a:rPr>
              <a:t>- دست های‌ خود را پس‌ از اجابت‌ مزاج‌ و قبل‌ از دست‌ زدن‌ به‌ مواد غذایی‌ بشویید. </a:t>
            </a:r>
            <a:endParaRPr lang="fa-IR" altLang="en-US" dirty="0">
              <a:cs typeface="B Nazanin" panose="00000400000000000000" pitchFamily="2" charset="-78"/>
            </a:endParaRPr>
          </a:p>
          <a:p>
            <a:pPr algn="just" rtl="1"/>
            <a:r>
              <a:rPr lang="ar-SA" altLang="en-US" dirty="0">
                <a:cs typeface="B Nazanin" panose="00000400000000000000" pitchFamily="2" charset="-78"/>
              </a:rPr>
              <a:t>- هرکس‌ که‌ علایم‌ اسهال‌ خونی‌ باکتریایی‌ دارد را جداسازی‌ نمایید. </a:t>
            </a:r>
            <a:endParaRPr lang="fa-IR" altLang="en-US" dirty="0">
              <a:cs typeface="B Nazanin" panose="00000400000000000000" pitchFamily="2" charset="-78"/>
            </a:endParaRPr>
          </a:p>
          <a:p>
            <a:pPr algn="just" rtl="1"/>
            <a:r>
              <a:rPr lang="ar-SA" altLang="en-US" dirty="0">
                <a:cs typeface="B Nazanin" panose="00000400000000000000" pitchFamily="2" charset="-78"/>
              </a:rPr>
              <a:t>- لباس های‌ آلوده‌ و ملحفه‌ ها‌ را تا زمانی‌ که‌ بتوانید آنها را بجوشانید، در سطل ‌های ‌درپوش دار و پر از آب‌ و صابون‌ قرار دهید. </a:t>
            </a:r>
            <a:endParaRPr lang="fa-IR" altLang="en-US" dirty="0" smtClean="0">
              <a:cs typeface="B Nazanin" panose="00000400000000000000" pitchFamily="2" charset="-78"/>
            </a:endParaRPr>
          </a:p>
          <a:p>
            <a:pPr algn="just" rtl="1"/>
            <a:r>
              <a:rPr lang="fa-IR" altLang="en-US" dirty="0" smtClean="0">
                <a:cs typeface="B Nazanin" panose="00000400000000000000" pitchFamily="2" charset="-78"/>
              </a:rPr>
              <a:t>-تغذیه صحیح و شستن  و گند زدایی میوه ها و سبزیجات قبل از مصرف</a:t>
            </a:r>
            <a:endParaRPr lang="en-US" altLang="en-US" dirty="0">
              <a:cs typeface="B Nazanin" panose="00000400000000000000" pitchFamily="2" charset="-78"/>
            </a:endParaRPr>
          </a:p>
          <a:p>
            <a:endParaRPr lang="en-US" dirty="0"/>
          </a:p>
        </p:txBody>
      </p:sp>
    </p:spTree>
    <p:extLst>
      <p:ext uri="{BB962C8B-B14F-4D97-AF65-F5344CB8AC3E}">
        <p14:creationId xmlns:p14="http://schemas.microsoft.com/office/powerpoint/2010/main" val="1827559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700338" y="915989"/>
            <a:ext cx="6799262" cy="1303337"/>
          </a:xfrm>
        </p:spPr>
        <p:txBody>
          <a:bodyPr/>
          <a:lstStyle/>
          <a:p>
            <a:pPr eaLnBrk="1" hangingPunct="1"/>
            <a:r>
              <a:rPr lang="fa-IR">
                <a:ln>
                  <a:noFill/>
                </a:ln>
                <a:solidFill>
                  <a:srgbClr val="C00000"/>
                </a:solidFill>
                <a:cs typeface="B Titr" panose="00000700000000000000" pitchFamily="2" charset="-78"/>
              </a:rPr>
              <a:t>هپاتیت</a:t>
            </a:r>
          </a:p>
        </p:txBody>
      </p:sp>
      <p:pic>
        <p:nvPicPr>
          <p:cNvPr id="163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2349501"/>
            <a:ext cx="679926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467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78126" y="404814"/>
            <a:ext cx="6799263" cy="1303337"/>
          </a:xfrm>
        </p:spPr>
        <p:txBody>
          <a:bodyPr/>
          <a:lstStyle/>
          <a:p>
            <a:pPr eaLnBrk="1" hangingPunct="1"/>
            <a:r>
              <a:rPr lang="fa-IR" altLang="en-US" sz="5400" b="1" i="1">
                <a:ln>
                  <a:noFill/>
                </a:ln>
                <a:solidFill>
                  <a:srgbClr val="C00000"/>
                </a:solidFill>
                <a:cs typeface="B Titr" panose="00000700000000000000" pitchFamily="2" charset="-78"/>
              </a:rPr>
              <a:t>هپاتیت</a:t>
            </a:r>
            <a:endParaRPr lang="en-US" altLang="en-US" sz="5400" b="1" i="1">
              <a:ln>
                <a:noFill/>
              </a:ln>
              <a:solidFill>
                <a:srgbClr val="C00000"/>
              </a:solidFill>
              <a:cs typeface="B Titr" panose="00000700000000000000" pitchFamily="2" charset="-78"/>
            </a:endParaRPr>
          </a:p>
        </p:txBody>
      </p:sp>
      <p:sp>
        <p:nvSpPr>
          <p:cNvPr id="3075" name="Rectangle 3"/>
          <p:cNvSpPr>
            <a:spLocks noGrp="1" noChangeArrowheads="1"/>
          </p:cNvSpPr>
          <p:nvPr>
            <p:ph idx="1"/>
          </p:nvPr>
        </p:nvSpPr>
        <p:spPr>
          <a:xfrm>
            <a:off x="1703389" y="1916113"/>
            <a:ext cx="8372475" cy="2908300"/>
          </a:xfrm>
        </p:spPr>
        <p:txBody>
          <a:bodyPr rtlCol="0">
            <a:normAutofit/>
          </a:bodyPr>
          <a:lstStyle/>
          <a:p>
            <a:pPr eaLnBrk="1" fontAlgn="auto" hangingPunct="1">
              <a:buFont typeface="Arial"/>
              <a:buChar char="•"/>
              <a:defRPr/>
            </a:pPr>
            <a:r>
              <a:rPr lang="ar-SA" altLang="en-US" sz="3800" b="1" dirty="0">
                <a:solidFill>
                  <a:schemeClr val="tx1">
                    <a:lumMod val="95000"/>
                    <a:lumOff val="5000"/>
                  </a:schemeClr>
                </a:solidFill>
                <a:cs typeface="B Nazanin" panose="00000400000000000000" pitchFamily="2" charset="-78"/>
              </a:rPr>
              <a:t>هپاتیت به معنی </a:t>
            </a:r>
            <a:r>
              <a:rPr lang="fa-IR" altLang="en-US" sz="3800" b="1" i="1" u="sng" dirty="0">
                <a:solidFill>
                  <a:srgbClr val="C00000"/>
                </a:solidFill>
                <a:cs typeface="B Nazanin" panose="00000400000000000000" pitchFamily="2" charset="-78"/>
              </a:rPr>
              <a:t>التهاب</a:t>
            </a:r>
            <a:r>
              <a:rPr lang="fa-IR" altLang="en-US" sz="3800" b="1" dirty="0">
                <a:solidFill>
                  <a:schemeClr val="tx1">
                    <a:lumMod val="95000"/>
                    <a:lumOff val="5000"/>
                  </a:schemeClr>
                </a:solidFill>
                <a:cs typeface="B Nazanin" panose="00000400000000000000" pitchFamily="2" charset="-78"/>
              </a:rPr>
              <a:t> </a:t>
            </a:r>
            <a:r>
              <a:rPr lang="ar-SA" altLang="en-US" sz="3800" b="1" dirty="0">
                <a:solidFill>
                  <a:schemeClr val="tx1">
                    <a:lumMod val="95000"/>
                    <a:lumOff val="5000"/>
                  </a:schemeClr>
                </a:solidFill>
                <a:cs typeface="B Nazanin" panose="00000400000000000000" pitchFamily="2" charset="-78"/>
              </a:rPr>
              <a:t>کبد است و انواع مختلفی دارد که بعضی از آنها قابل سرایت هستند و برخی مسری نیستند. </a:t>
            </a:r>
            <a:endParaRPr lang="en-US" altLang="en-US" sz="3800" b="1" dirty="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3669448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fa-IR" altLang="en-US" sz="6500" b="1" i="1">
                <a:ln>
                  <a:noFill/>
                </a:ln>
                <a:solidFill>
                  <a:srgbClr val="C00000"/>
                </a:solidFill>
                <a:cs typeface="B Titr" panose="00000700000000000000" pitchFamily="2" charset="-78"/>
              </a:rPr>
              <a:t>هپاتیت</a:t>
            </a:r>
            <a:endParaRPr lang="en-US" altLang="en-US" sz="6500" b="1" i="1">
              <a:ln>
                <a:noFill/>
              </a:ln>
              <a:solidFill>
                <a:srgbClr val="C00000"/>
              </a:solidFill>
              <a:cs typeface="B Titr" panose="00000700000000000000" pitchFamily="2" charset="-78"/>
            </a:endParaRPr>
          </a:p>
        </p:txBody>
      </p:sp>
      <p:sp>
        <p:nvSpPr>
          <p:cNvPr id="5123" name="Rectangle 3"/>
          <p:cNvSpPr>
            <a:spLocks noGrp="1" noChangeArrowheads="1"/>
          </p:cNvSpPr>
          <p:nvPr>
            <p:ph idx="1"/>
          </p:nvPr>
        </p:nvSpPr>
        <p:spPr>
          <a:xfrm>
            <a:off x="1985963" y="2349501"/>
            <a:ext cx="8229600" cy="3959225"/>
          </a:xfrm>
        </p:spPr>
        <p:txBody>
          <a:bodyPr rtlCol="0">
            <a:normAutofit fontScale="77500" lnSpcReduction="20000"/>
          </a:bodyPr>
          <a:lstStyle/>
          <a:p>
            <a:pPr eaLnBrk="1" fontAlgn="auto" hangingPunct="1">
              <a:lnSpc>
                <a:spcPct val="150000"/>
              </a:lnSpc>
              <a:buFont typeface="Arial"/>
              <a:buChar char="•"/>
              <a:defRPr/>
            </a:pPr>
            <a:r>
              <a:rPr lang="ar-SA" altLang="en-US" sz="3600" b="1" dirty="0">
                <a:solidFill>
                  <a:schemeClr val="tx1">
                    <a:lumMod val="95000"/>
                    <a:lumOff val="5000"/>
                  </a:schemeClr>
                </a:solidFill>
                <a:cs typeface="B Nazanin" panose="00000400000000000000" pitchFamily="2" charset="-78"/>
              </a:rPr>
              <a:t>هپاتیت حاد ویروسی, بوسیله یکسری ویروس ایجاد و به نامهای</a:t>
            </a:r>
            <a:endParaRPr lang="en-US" altLang="en-US" sz="3600" b="1" dirty="0">
              <a:solidFill>
                <a:schemeClr val="tx1">
                  <a:lumMod val="95000"/>
                  <a:lumOff val="5000"/>
                </a:schemeClr>
              </a:solidFill>
              <a:cs typeface="B Nazanin" panose="00000400000000000000" pitchFamily="2" charset="-78"/>
            </a:endParaRPr>
          </a:p>
          <a:p>
            <a:pPr eaLnBrk="1" fontAlgn="auto" hangingPunct="1">
              <a:lnSpc>
                <a:spcPct val="150000"/>
              </a:lnSpc>
              <a:buFont typeface="Arial"/>
              <a:buChar char="•"/>
              <a:defRPr/>
            </a:pPr>
            <a:r>
              <a:rPr lang="ar-SA" altLang="en-US" sz="3600" b="1" dirty="0">
                <a:solidFill>
                  <a:schemeClr val="tx1">
                    <a:lumMod val="95000"/>
                    <a:lumOff val="5000"/>
                  </a:schemeClr>
                </a:solidFill>
                <a:cs typeface="B Nazanin" panose="00000400000000000000" pitchFamily="2" charset="-78"/>
              </a:rPr>
              <a:t> هپاتیت</a:t>
            </a:r>
            <a:r>
              <a:rPr lang="en-US" altLang="en-US" sz="3600" b="1" dirty="0">
                <a:solidFill>
                  <a:schemeClr val="tx1">
                    <a:lumMod val="95000"/>
                    <a:lumOff val="5000"/>
                  </a:schemeClr>
                </a:solidFill>
                <a:cs typeface="B Nazanin" panose="00000400000000000000" pitchFamily="2" charset="-78"/>
              </a:rPr>
              <a:t> A </a:t>
            </a:r>
          </a:p>
          <a:p>
            <a:pPr eaLnBrk="1" fontAlgn="auto" hangingPunct="1">
              <a:lnSpc>
                <a:spcPct val="150000"/>
              </a:lnSpc>
              <a:buFont typeface="Arial"/>
              <a:buChar char="•"/>
              <a:defRPr/>
            </a:pPr>
            <a:r>
              <a:rPr lang="fa-IR" altLang="en-US" sz="3600" b="1" dirty="0">
                <a:solidFill>
                  <a:schemeClr val="tx1">
                    <a:lumMod val="95000"/>
                    <a:lumOff val="5000"/>
                  </a:schemeClr>
                </a:solidFill>
                <a:cs typeface="B Nazanin" panose="00000400000000000000" pitchFamily="2" charset="-78"/>
              </a:rPr>
              <a:t>ه</a:t>
            </a:r>
            <a:r>
              <a:rPr lang="ar-SA" altLang="en-US" sz="3600" b="1" dirty="0">
                <a:solidFill>
                  <a:schemeClr val="tx1">
                    <a:lumMod val="95000"/>
                    <a:lumOff val="5000"/>
                  </a:schemeClr>
                </a:solidFill>
                <a:cs typeface="B Nazanin" panose="00000400000000000000" pitchFamily="2" charset="-78"/>
              </a:rPr>
              <a:t>پاتیت</a:t>
            </a:r>
            <a:r>
              <a:rPr lang="en-US" altLang="en-US" sz="3600" b="1" dirty="0">
                <a:solidFill>
                  <a:schemeClr val="tx1">
                    <a:lumMod val="95000"/>
                    <a:lumOff val="5000"/>
                  </a:schemeClr>
                </a:solidFill>
                <a:cs typeface="B Nazanin" panose="00000400000000000000" pitchFamily="2" charset="-78"/>
              </a:rPr>
              <a:t>B</a:t>
            </a:r>
          </a:p>
          <a:p>
            <a:pPr eaLnBrk="1" fontAlgn="auto" hangingPunct="1">
              <a:lnSpc>
                <a:spcPct val="150000"/>
              </a:lnSpc>
              <a:buFont typeface="Arial"/>
              <a:buChar char="•"/>
              <a:defRPr/>
            </a:pPr>
            <a:r>
              <a:rPr lang="fa-IR" altLang="en-US" sz="3600" b="1" dirty="0">
                <a:solidFill>
                  <a:schemeClr val="tx1">
                    <a:lumMod val="95000"/>
                    <a:lumOff val="5000"/>
                  </a:schemeClr>
                </a:solidFill>
                <a:cs typeface="B Nazanin" panose="00000400000000000000" pitchFamily="2" charset="-78"/>
              </a:rPr>
              <a:t>ه</a:t>
            </a:r>
            <a:r>
              <a:rPr lang="ar-SA" altLang="en-US" sz="3600" b="1" dirty="0">
                <a:solidFill>
                  <a:schemeClr val="tx1">
                    <a:lumMod val="95000"/>
                    <a:lumOff val="5000"/>
                  </a:schemeClr>
                </a:solidFill>
                <a:cs typeface="B Nazanin" panose="00000400000000000000" pitchFamily="2" charset="-78"/>
              </a:rPr>
              <a:t>پاتیت</a:t>
            </a:r>
            <a:r>
              <a:rPr lang="en-US" altLang="en-US" sz="3600" b="1" dirty="0">
                <a:solidFill>
                  <a:schemeClr val="tx1">
                    <a:lumMod val="95000"/>
                    <a:lumOff val="5000"/>
                  </a:schemeClr>
                </a:solidFill>
                <a:cs typeface="B Nazanin" panose="00000400000000000000" pitchFamily="2" charset="-78"/>
              </a:rPr>
              <a:t> C </a:t>
            </a:r>
          </a:p>
          <a:p>
            <a:pPr eaLnBrk="1" fontAlgn="auto" hangingPunct="1">
              <a:lnSpc>
                <a:spcPct val="150000"/>
              </a:lnSpc>
              <a:buFont typeface="Arial"/>
              <a:buChar char="•"/>
              <a:defRPr/>
            </a:pPr>
            <a:r>
              <a:rPr lang="fa-IR" altLang="en-US" sz="3600" b="1" dirty="0">
                <a:solidFill>
                  <a:schemeClr val="tx1">
                    <a:lumMod val="95000"/>
                    <a:lumOff val="5000"/>
                  </a:schemeClr>
                </a:solidFill>
                <a:cs typeface="B Nazanin" panose="00000400000000000000" pitchFamily="2" charset="-78"/>
              </a:rPr>
              <a:t>هپاتیت</a:t>
            </a:r>
            <a:r>
              <a:rPr lang="en-US" altLang="en-US" sz="3600" b="1" dirty="0">
                <a:solidFill>
                  <a:schemeClr val="tx1">
                    <a:lumMod val="95000"/>
                    <a:lumOff val="5000"/>
                  </a:schemeClr>
                </a:solidFill>
                <a:cs typeface="B Nazanin" panose="00000400000000000000" pitchFamily="2" charset="-78"/>
              </a:rPr>
              <a:t> D </a:t>
            </a:r>
            <a:r>
              <a:rPr lang="fa-IR" altLang="en-US" sz="3600" b="1" dirty="0">
                <a:solidFill>
                  <a:schemeClr val="tx1">
                    <a:lumMod val="95000"/>
                    <a:lumOff val="5000"/>
                  </a:schemeClr>
                </a:solidFill>
                <a:cs typeface="B Nazanin" panose="00000400000000000000" pitchFamily="2" charset="-78"/>
              </a:rPr>
              <a:t> ایجاد</a:t>
            </a:r>
            <a:r>
              <a:rPr lang="ar-SA" altLang="en-US" sz="3600" b="1" dirty="0">
                <a:solidFill>
                  <a:schemeClr val="tx1">
                    <a:lumMod val="95000"/>
                    <a:lumOff val="5000"/>
                  </a:schemeClr>
                </a:solidFill>
                <a:cs typeface="B Nazanin" panose="00000400000000000000" pitchFamily="2" charset="-78"/>
              </a:rPr>
              <a:t> می شود</a:t>
            </a:r>
            <a:r>
              <a:rPr lang="en-US" altLang="en-US" dirty="0" smtClean="0">
                <a:solidFill>
                  <a:schemeClr val="tx1">
                    <a:lumMod val="95000"/>
                    <a:lumOff val="5000"/>
                  </a:schemeClr>
                </a:solidFill>
                <a:cs typeface="B Nazanin" panose="00000400000000000000" pitchFamily="2" charset="-78"/>
              </a:rPr>
              <a:t>. </a:t>
            </a:r>
          </a:p>
        </p:txBody>
      </p:sp>
    </p:spTree>
    <p:extLst>
      <p:ext uri="{BB962C8B-B14F-4D97-AF65-F5344CB8AC3E}">
        <p14:creationId xmlns:p14="http://schemas.microsoft.com/office/powerpoint/2010/main" val="1333028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ar-SA" altLang="en-US" b="1" smtClean="0">
                <a:ln>
                  <a:noFill/>
                </a:ln>
                <a:solidFill>
                  <a:srgbClr val="C00000"/>
                </a:solidFill>
                <a:cs typeface="B Titr" panose="00000700000000000000" pitchFamily="2" charset="-78"/>
              </a:rPr>
              <a:t>هپاتیت نوع</a:t>
            </a:r>
            <a:r>
              <a:rPr lang="en-US" altLang="en-US" b="1" smtClean="0">
                <a:ln>
                  <a:noFill/>
                </a:ln>
                <a:solidFill>
                  <a:srgbClr val="C00000"/>
                </a:solidFill>
                <a:cs typeface="B Titr" panose="00000700000000000000" pitchFamily="2" charset="-78"/>
              </a:rPr>
              <a:t> A:</a:t>
            </a:r>
          </a:p>
        </p:txBody>
      </p:sp>
      <p:sp>
        <p:nvSpPr>
          <p:cNvPr id="6147" name="Rectangle 3"/>
          <p:cNvSpPr>
            <a:spLocks noGrp="1" noChangeArrowheads="1"/>
          </p:cNvSpPr>
          <p:nvPr>
            <p:ph idx="1"/>
          </p:nvPr>
        </p:nvSpPr>
        <p:spPr>
          <a:xfrm>
            <a:off x="1992313" y="2133600"/>
            <a:ext cx="8229600" cy="2476500"/>
          </a:xfrm>
        </p:spPr>
        <p:txBody>
          <a:bodyPr rtlCol="0">
            <a:normAutofit lnSpcReduction="10000"/>
          </a:bodyPr>
          <a:lstStyle/>
          <a:p>
            <a:pPr eaLnBrk="1" fontAlgn="auto" hangingPunct="1">
              <a:lnSpc>
                <a:spcPct val="150000"/>
              </a:lnSpc>
              <a:buFont typeface="Arial"/>
              <a:buChar char="•"/>
              <a:defRPr/>
            </a:pPr>
            <a:r>
              <a:rPr lang="ar-SA" altLang="en-US" sz="3600" b="1" dirty="0">
                <a:solidFill>
                  <a:schemeClr val="tx1">
                    <a:lumMod val="95000"/>
                    <a:lumOff val="5000"/>
                  </a:schemeClr>
                </a:solidFill>
                <a:cs typeface="B Nazanin" panose="00000400000000000000" pitchFamily="2" charset="-78"/>
              </a:rPr>
              <a:t>این نوع هپاتیت توسط یک ویروس شدید</a:t>
            </a:r>
            <a:r>
              <a:rPr lang="fa-IR" altLang="en-US" sz="3600" b="1" dirty="0">
                <a:solidFill>
                  <a:schemeClr val="tx1">
                    <a:lumMod val="95000"/>
                    <a:lumOff val="5000"/>
                  </a:schemeClr>
                </a:solidFill>
                <a:cs typeface="B Nazanin" panose="00000400000000000000" pitchFamily="2" charset="-78"/>
              </a:rPr>
              <a:t>أ</a:t>
            </a:r>
            <a:r>
              <a:rPr lang="ar-SA" altLang="en-US" sz="3600" b="1" dirty="0">
                <a:solidFill>
                  <a:schemeClr val="tx1">
                    <a:lumMod val="95000"/>
                    <a:lumOff val="5000"/>
                  </a:schemeClr>
                </a:solidFill>
                <a:cs typeface="B Nazanin" panose="00000400000000000000" pitchFamily="2" charset="-78"/>
              </a:rPr>
              <a:t> آلوده کننده و مسری ایجاد می شود و از طریق تماس های نزدیک قابل انتقال است. </a:t>
            </a:r>
            <a:endParaRPr lang="en-US" altLang="en-US" sz="3600" b="1" dirty="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2673430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47863" y="779464"/>
            <a:ext cx="8229600" cy="777875"/>
          </a:xfrm>
        </p:spPr>
        <p:txBody>
          <a:bodyPr/>
          <a:lstStyle/>
          <a:p>
            <a:pPr rtl="0" eaLnBrk="1" hangingPunct="1"/>
            <a:r>
              <a:rPr lang="en-US" altLang="en-US" b="1" smtClean="0">
                <a:ln>
                  <a:noFill/>
                </a:ln>
                <a:solidFill>
                  <a:srgbClr val="C00000"/>
                </a:solidFill>
                <a:cs typeface="Arial" panose="020B0604020202020204" pitchFamily="34" charset="0"/>
              </a:rPr>
              <a:t>A: </a:t>
            </a:r>
            <a:r>
              <a:rPr lang="ar-SA" altLang="en-US" b="1" smtClean="0">
                <a:ln>
                  <a:noFill/>
                </a:ln>
                <a:solidFill>
                  <a:srgbClr val="C00000"/>
                </a:solidFill>
              </a:rPr>
              <a:t>هپاتیت نوع</a:t>
            </a:r>
            <a:r>
              <a:rPr lang="en-US" altLang="en-US" b="1" smtClean="0">
                <a:ln>
                  <a:noFill/>
                </a:ln>
                <a:solidFill>
                  <a:srgbClr val="C00000"/>
                </a:solidFill>
                <a:cs typeface="Arial" panose="020B0604020202020204" pitchFamily="34" charset="0"/>
              </a:rPr>
              <a:t> </a:t>
            </a:r>
          </a:p>
        </p:txBody>
      </p:sp>
      <p:sp>
        <p:nvSpPr>
          <p:cNvPr id="7171" name="Rectangle 3"/>
          <p:cNvSpPr>
            <a:spLocks noGrp="1" noChangeArrowheads="1"/>
          </p:cNvSpPr>
          <p:nvPr>
            <p:ph idx="1"/>
          </p:nvPr>
        </p:nvSpPr>
        <p:spPr>
          <a:xfrm>
            <a:off x="1974850" y="1412875"/>
            <a:ext cx="8229600" cy="5073650"/>
          </a:xfrm>
        </p:spPr>
        <p:txBody>
          <a:bodyPr rtlCol="0">
            <a:normAutofit/>
          </a:bodyPr>
          <a:lstStyle/>
          <a:p>
            <a:pPr eaLnBrk="1" fontAlgn="auto" hangingPunct="1">
              <a:buFont typeface="Arial"/>
              <a:buChar char="•"/>
              <a:defRPr/>
            </a:pPr>
            <a:r>
              <a:rPr lang="ar-SA" altLang="en-US" sz="3600" b="1" dirty="0">
                <a:solidFill>
                  <a:schemeClr val="tx1">
                    <a:lumMod val="95000"/>
                    <a:lumOff val="5000"/>
                  </a:schemeClr>
                </a:solidFill>
                <a:cs typeface="B Nazanin" panose="00000400000000000000" pitchFamily="2" charset="-78"/>
              </a:rPr>
              <a:t>عمده ترین انتقال آن از طریق دهانی- مدفوعی می باشد یعنی در مناطقی که بهداشت رعایت نشده و پس از دستشویی دستها با آب و صابون شسته نمی شود و با همان دست غذا خورده می شود این ویروس به راحتی انتقال</a:t>
            </a:r>
            <a:r>
              <a:rPr lang="fa-IR" altLang="en-US" sz="3600" b="1" dirty="0">
                <a:solidFill>
                  <a:schemeClr val="tx1">
                    <a:lumMod val="95000"/>
                    <a:lumOff val="5000"/>
                  </a:schemeClr>
                </a:solidFill>
                <a:cs typeface="B Nazanin" panose="00000400000000000000" pitchFamily="2" charset="-78"/>
              </a:rPr>
              <a:t> </a:t>
            </a:r>
            <a:r>
              <a:rPr lang="ar-SA" altLang="en-US" sz="3600" b="1" dirty="0">
                <a:solidFill>
                  <a:schemeClr val="tx1">
                    <a:lumMod val="95000"/>
                    <a:lumOff val="5000"/>
                  </a:schemeClr>
                </a:solidFill>
                <a:cs typeface="B Nazanin" panose="00000400000000000000" pitchFamily="2" charset="-78"/>
              </a:rPr>
              <a:t> می یابد.</a:t>
            </a:r>
            <a:endParaRPr lang="fa-IR" altLang="en-US" sz="3600" b="1" dirty="0">
              <a:solidFill>
                <a:schemeClr val="tx1">
                  <a:lumMod val="95000"/>
                  <a:lumOff val="5000"/>
                </a:schemeClr>
              </a:solidFill>
              <a:cs typeface="B Nazanin" panose="00000400000000000000" pitchFamily="2" charset="-78"/>
            </a:endParaRPr>
          </a:p>
          <a:p>
            <a:pPr eaLnBrk="1" fontAlgn="auto" hangingPunct="1">
              <a:buFont typeface="Arial"/>
              <a:buChar char="•"/>
              <a:defRPr/>
            </a:pPr>
            <a:r>
              <a:rPr lang="ar-SA" altLang="en-US" sz="3600" b="1" dirty="0">
                <a:solidFill>
                  <a:schemeClr val="tx1">
                    <a:lumMod val="95000"/>
                    <a:lumOff val="5000"/>
                  </a:schemeClr>
                </a:solidFill>
                <a:cs typeface="B Nazanin" panose="00000400000000000000" pitchFamily="2" charset="-78"/>
              </a:rPr>
              <a:t> همچنین در اثر آب, غذاها و شیر آلوده و همچنین در اثر خوردن صدف و گوشت نپخته ماهی انتقال می یابد. </a:t>
            </a:r>
            <a:endParaRPr lang="en-US" altLang="en-US" sz="3600" b="1" dirty="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3536388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66989" y="333375"/>
            <a:ext cx="6797675" cy="1303338"/>
          </a:xfrm>
        </p:spPr>
        <p:txBody>
          <a:bodyPr/>
          <a:lstStyle/>
          <a:p>
            <a:pPr eaLnBrk="1" hangingPunct="1"/>
            <a:r>
              <a:rPr lang="fa-IR" altLang="en-US" sz="5900" b="1">
                <a:ln>
                  <a:noFill/>
                </a:ln>
                <a:solidFill>
                  <a:srgbClr val="C00000"/>
                </a:solidFill>
              </a:rPr>
              <a:t>علایم بالینی هپاتیت</a:t>
            </a:r>
            <a:r>
              <a:rPr lang="en-US" altLang="en-US" sz="5900" b="1" i="1">
                <a:ln>
                  <a:noFill/>
                </a:ln>
                <a:solidFill>
                  <a:srgbClr val="C00000"/>
                </a:solidFill>
                <a:cs typeface="Arial" panose="020B0604020202020204" pitchFamily="34" charset="0"/>
              </a:rPr>
              <a:t>A</a:t>
            </a:r>
          </a:p>
        </p:txBody>
      </p:sp>
      <p:sp>
        <p:nvSpPr>
          <p:cNvPr id="21507" name="Rectangle 3"/>
          <p:cNvSpPr>
            <a:spLocks noGrp="1" noChangeArrowheads="1"/>
          </p:cNvSpPr>
          <p:nvPr>
            <p:ph idx="1"/>
          </p:nvPr>
        </p:nvSpPr>
        <p:spPr>
          <a:xfrm>
            <a:off x="1851025" y="1573214"/>
            <a:ext cx="8229600" cy="5145087"/>
          </a:xfrm>
        </p:spPr>
        <p:txBody>
          <a:bodyPr/>
          <a:lstStyle/>
          <a:p>
            <a:pPr eaLnBrk="1" hangingPunct="1"/>
            <a:r>
              <a:rPr lang="ar-SA" altLang="en-US" sz="2800" b="1">
                <a:cs typeface="B Nazanin" panose="00000400000000000000" pitchFamily="2" charset="-78"/>
              </a:rPr>
              <a:t>علائم ابتلا به هپاتیت در تمامی انواع آن مشابه است به این صورت که</a:t>
            </a:r>
            <a:r>
              <a:rPr lang="fa-IR" altLang="en-US" sz="2800" b="1">
                <a:cs typeface="B Nazanin" panose="00000400000000000000" pitchFamily="2" charset="-78"/>
              </a:rPr>
              <a:t> </a:t>
            </a:r>
            <a:r>
              <a:rPr lang="ar-SA" altLang="en-US" sz="2800" b="1">
                <a:cs typeface="B Nazanin" panose="00000400000000000000" pitchFamily="2" charset="-78"/>
              </a:rPr>
              <a:t>علائم عمومی عفونت ویروسی از قبیل خستگی، دل درد، درد عضلانی و تهوع و بی اشتهایی</a:t>
            </a:r>
            <a:r>
              <a:rPr lang="fa-IR" altLang="en-US" sz="2800" b="1">
                <a:cs typeface="B Nazanin" panose="00000400000000000000" pitchFamily="2" charset="-78"/>
              </a:rPr>
              <a:t> بروز می کند</a:t>
            </a:r>
            <a:r>
              <a:rPr lang="ar-SA" altLang="en-US" sz="2800" b="1">
                <a:cs typeface="B Nazanin" panose="00000400000000000000" pitchFamily="2" charset="-78"/>
              </a:rPr>
              <a:t>،</a:t>
            </a:r>
            <a:endParaRPr lang="fa-IR" altLang="en-US" sz="2800" b="1">
              <a:cs typeface="B Nazanin" panose="00000400000000000000" pitchFamily="2" charset="-78"/>
            </a:endParaRPr>
          </a:p>
          <a:p>
            <a:pPr eaLnBrk="1" hangingPunct="1"/>
            <a:r>
              <a:rPr lang="fa-IR" altLang="en-US" sz="2800" b="1">
                <a:cs typeface="B Nazanin" panose="00000400000000000000" pitchFamily="2" charset="-78"/>
              </a:rPr>
              <a:t>ادرار تیره</a:t>
            </a:r>
          </a:p>
          <a:p>
            <a:pPr eaLnBrk="1" hangingPunct="1"/>
            <a:r>
              <a:rPr lang="fa-IR" altLang="en-US" sz="2800" b="1">
                <a:cs typeface="B Nazanin" panose="00000400000000000000" pitchFamily="2" charset="-78"/>
              </a:rPr>
              <a:t>مدفوع روشن</a:t>
            </a:r>
          </a:p>
          <a:p>
            <a:pPr eaLnBrk="1" hangingPunct="1"/>
            <a:r>
              <a:rPr lang="fa-IR" altLang="en-US" sz="2800" b="1">
                <a:cs typeface="B Nazanin" panose="00000400000000000000" pitchFamily="2" charset="-78"/>
              </a:rPr>
              <a:t>کاهش وزن</a:t>
            </a:r>
          </a:p>
          <a:p>
            <a:pPr eaLnBrk="1" hangingPunct="1"/>
            <a:r>
              <a:rPr lang="fa-IR" altLang="en-US" sz="2800" b="1">
                <a:cs typeface="B Nazanin" panose="00000400000000000000" pitchFamily="2" charset="-78"/>
              </a:rPr>
              <a:t>زرد ی پوست و چشم</a:t>
            </a:r>
            <a:r>
              <a:rPr lang="ar-SA" altLang="en-US" sz="2800" b="1">
                <a:cs typeface="B Nazanin" panose="00000400000000000000" pitchFamily="2" charset="-78"/>
              </a:rPr>
              <a:t> </a:t>
            </a:r>
            <a:endParaRPr lang="en-US" altLang="en-US" sz="2800">
              <a:cs typeface="B Nazanin" panose="00000400000000000000" pitchFamily="2" charset="-78"/>
            </a:endParaRPr>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1451" y="3068638"/>
            <a:ext cx="432117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270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063750" y="1557339"/>
            <a:ext cx="7920038" cy="1303337"/>
          </a:xfrm>
        </p:spPr>
        <p:txBody>
          <a:bodyPr>
            <a:normAutofit fontScale="90000"/>
          </a:bodyPr>
          <a:lstStyle/>
          <a:p>
            <a:pPr algn="r"/>
            <a:r>
              <a:rPr lang="ar-SA" altLang="en-US" b="1" smtClean="0">
                <a:ln>
                  <a:noFill/>
                </a:ln>
                <a:cs typeface="B Nazanin" panose="00000400000000000000" pitchFamily="2" charset="-78"/>
              </a:rPr>
              <a:t>ولی در موارد پیشرفته علائم </a:t>
            </a:r>
            <a:r>
              <a:rPr lang="fa-IR" altLang="en-US" b="1" smtClean="0">
                <a:ln>
                  <a:noFill/>
                </a:ln>
                <a:solidFill>
                  <a:srgbClr val="C00000"/>
                </a:solidFill>
                <a:cs typeface="B Nazanin" panose="00000400000000000000" pitchFamily="2" charset="-78"/>
              </a:rPr>
              <a:t>نارسایی</a:t>
            </a:r>
            <a:r>
              <a:rPr lang="ar-SA" altLang="en-US" b="1" smtClean="0">
                <a:ln>
                  <a:noFill/>
                </a:ln>
                <a:cs typeface="B Nazanin" panose="00000400000000000000" pitchFamily="2" charset="-78"/>
              </a:rPr>
              <a:t> </a:t>
            </a:r>
            <a:r>
              <a:rPr lang="fa-IR" altLang="en-US" b="1" smtClean="0">
                <a:ln>
                  <a:noFill/>
                </a:ln>
                <a:solidFill>
                  <a:srgbClr val="C00000"/>
                </a:solidFill>
                <a:cs typeface="B Nazanin" panose="00000400000000000000" pitchFamily="2" charset="-78"/>
              </a:rPr>
              <a:t>کبدی</a:t>
            </a:r>
            <a:r>
              <a:rPr lang="ar-SA" altLang="en-US" b="1" smtClean="0">
                <a:ln>
                  <a:noFill/>
                </a:ln>
                <a:cs typeface="B Nazanin" panose="00000400000000000000" pitchFamily="2" charset="-78"/>
              </a:rPr>
              <a:t> بروز می‌کند که شامل</a:t>
            </a:r>
            <a:r>
              <a:rPr lang="fa-IR" altLang="en-US" b="1" smtClean="0">
                <a:ln>
                  <a:noFill/>
                </a:ln>
                <a:cs typeface="B Nazanin" panose="00000400000000000000" pitchFamily="2" charset="-78"/>
              </a:rPr>
              <a:t> تورم </a:t>
            </a:r>
            <a:r>
              <a:rPr lang="ar-SA" altLang="en-US" b="1" smtClean="0">
                <a:ln>
                  <a:noFill/>
                </a:ln>
                <a:cs typeface="B Nazanin" panose="00000400000000000000" pitchFamily="2" charset="-78"/>
              </a:rPr>
              <a:t>شکم، اندامها، </a:t>
            </a:r>
            <a:r>
              <a:rPr lang="fa-IR" altLang="en-US" b="1" smtClean="0">
                <a:ln>
                  <a:noFill/>
                </a:ln>
                <a:cs typeface="B Nazanin" panose="00000400000000000000" pitchFamily="2" charset="-78"/>
              </a:rPr>
              <a:t>یرقان(زردی)</a:t>
            </a:r>
            <a:r>
              <a:rPr lang="ar-SA" altLang="en-US" b="1" smtClean="0">
                <a:ln>
                  <a:noFill/>
                </a:ln>
                <a:cs typeface="B Nazanin" panose="00000400000000000000" pitchFamily="2" charset="-78"/>
              </a:rPr>
              <a:t> و خونریزی‌های گوارشی و ... است .</a:t>
            </a:r>
            <a:r>
              <a:rPr lang="ar-SA" altLang="en-US" smtClean="0">
                <a:ln>
                  <a:noFill/>
                </a:ln>
                <a:cs typeface="B Nazanin" panose="00000400000000000000" pitchFamily="2" charset="-78"/>
              </a:rPr>
              <a:t> </a:t>
            </a:r>
            <a:r>
              <a:rPr lang="en-US" altLang="en-US" smtClean="0">
                <a:ln>
                  <a:noFill/>
                </a:ln>
                <a:cs typeface="B Nazanin" panose="00000400000000000000" pitchFamily="2" charset="-78"/>
              </a:rPr>
              <a:t/>
            </a:r>
            <a:br>
              <a:rPr lang="en-US" altLang="en-US" smtClean="0">
                <a:ln>
                  <a:noFill/>
                </a:ln>
                <a:cs typeface="B Nazanin" panose="00000400000000000000" pitchFamily="2" charset="-78"/>
              </a:rPr>
            </a:br>
            <a:endParaRPr lang="fa-IR" smtClean="0">
              <a:ln>
                <a:noFill/>
              </a:ln>
            </a:endParaRPr>
          </a:p>
        </p:txBody>
      </p:sp>
      <p:pic>
        <p:nvPicPr>
          <p:cNvPr id="2253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7351" y="2860675"/>
            <a:ext cx="331311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2924175"/>
            <a:ext cx="36004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873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51038" y="549276"/>
            <a:ext cx="8229600" cy="777875"/>
          </a:xfrm>
        </p:spPr>
        <p:txBody>
          <a:bodyPr/>
          <a:lstStyle/>
          <a:p>
            <a:pPr rtl="0" eaLnBrk="1" hangingPunct="1"/>
            <a:r>
              <a:rPr lang="en-US" altLang="en-US" b="1" smtClean="0">
                <a:ln>
                  <a:noFill/>
                </a:ln>
                <a:solidFill>
                  <a:srgbClr val="C00000"/>
                </a:solidFill>
                <a:cs typeface="Arial" panose="020B0604020202020204" pitchFamily="34" charset="0"/>
              </a:rPr>
              <a:t>A: </a:t>
            </a:r>
            <a:r>
              <a:rPr lang="ar-SA" altLang="en-US" b="1" smtClean="0">
                <a:ln>
                  <a:noFill/>
                </a:ln>
                <a:solidFill>
                  <a:srgbClr val="C00000"/>
                </a:solidFill>
              </a:rPr>
              <a:t>هپاتیت نوع</a:t>
            </a:r>
            <a:r>
              <a:rPr lang="en-US" altLang="en-US" b="1" smtClean="0">
                <a:ln>
                  <a:noFill/>
                </a:ln>
                <a:solidFill>
                  <a:srgbClr val="C00000"/>
                </a:solidFill>
                <a:cs typeface="Arial" panose="020B0604020202020204" pitchFamily="34" charset="0"/>
              </a:rPr>
              <a:t> </a:t>
            </a:r>
          </a:p>
        </p:txBody>
      </p:sp>
      <p:sp>
        <p:nvSpPr>
          <p:cNvPr id="8195" name="Rectangle 3"/>
          <p:cNvSpPr>
            <a:spLocks noGrp="1" noChangeArrowheads="1"/>
          </p:cNvSpPr>
          <p:nvPr>
            <p:ph idx="1"/>
          </p:nvPr>
        </p:nvSpPr>
        <p:spPr>
          <a:xfrm>
            <a:off x="1968500" y="1327150"/>
            <a:ext cx="8229600" cy="5073650"/>
          </a:xfrm>
        </p:spPr>
        <p:txBody>
          <a:bodyPr rtlCol="0">
            <a:normAutofit/>
          </a:bodyPr>
          <a:lstStyle/>
          <a:p>
            <a:pPr eaLnBrk="1" fontAlgn="auto" hangingPunct="1">
              <a:lnSpc>
                <a:spcPct val="150000"/>
              </a:lnSpc>
              <a:buFont typeface="Arial"/>
              <a:buChar char="•"/>
              <a:defRPr/>
            </a:pPr>
            <a:r>
              <a:rPr lang="ar-SA" altLang="en-US" sz="3600" b="1" dirty="0">
                <a:solidFill>
                  <a:schemeClr val="tx1">
                    <a:lumMod val="95000"/>
                    <a:lumOff val="5000"/>
                  </a:schemeClr>
                </a:solidFill>
                <a:cs typeface="B Nazanin" panose="00000400000000000000" pitchFamily="2" charset="-78"/>
              </a:rPr>
              <a:t>زمانی که علائم بیماری و زردی بروز کرد فرد فقط باید استراحت کند تا ویروس توسط دفاع سیستم ایمنی بدن مهار شود و به تدریج التهاب کبدی به وضعیت سابق برگردد.</a:t>
            </a:r>
            <a:br>
              <a:rPr lang="ar-SA" altLang="en-US" sz="3600" b="1" dirty="0">
                <a:solidFill>
                  <a:schemeClr val="tx1">
                    <a:lumMod val="95000"/>
                    <a:lumOff val="5000"/>
                  </a:schemeClr>
                </a:solidFill>
                <a:cs typeface="B Nazanin" panose="00000400000000000000" pitchFamily="2" charset="-78"/>
              </a:rPr>
            </a:br>
            <a:r>
              <a:rPr lang="ar-SA" altLang="en-US" sz="3600" b="1" dirty="0">
                <a:solidFill>
                  <a:schemeClr val="tx1">
                    <a:lumMod val="95000"/>
                    <a:lumOff val="5000"/>
                  </a:schemeClr>
                </a:solidFill>
                <a:cs typeface="B Nazanin" panose="00000400000000000000" pitchFamily="2" charset="-78"/>
              </a:rPr>
              <a:t>نکته قابل ذکر این است که هپاتیت </a:t>
            </a:r>
            <a:r>
              <a:rPr lang="en-US" altLang="en-US" sz="3600" b="1" dirty="0">
                <a:solidFill>
                  <a:schemeClr val="tx1">
                    <a:lumMod val="95000"/>
                    <a:lumOff val="5000"/>
                  </a:schemeClr>
                </a:solidFill>
                <a:cs typeface="B Nazanin" panose="00000400000000000000" pitchFamily="2" charset="-78"/>
              </a:rPr>
              <a:t>A</a:t>
            </a:r>
            <a:r>
              <a:rPr lang="ar-SA" altLang="en-US" sz="3600" b="1" dirty="0">
                <a:solidFill>
                  <a:schemeClr val="tx1">
                    <a:lumMod val="95000"/>
                    <a:lumOff val="5000"/>
                  </a:schemeClr>
                </a:solidFill>
                <a:cs typeface="B Nazanin" panose="00000400000000000000" pitchFamily="2" charset="-78"/>
              </a:rPr>
              <a:t> به هیچ نوع درمان دارویی احتیاج ندارد. </a:t>
            </a:r>
            <a:endParaRPr lang="en-US" altLang="en-US" sz="3600" b="1" dirty="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3769008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سپاس از توجه شما</a:t>
            </a:r>
            <a:endParaRPr lang="en-US" dirty="0"/>
          </a:p>
        </p:txBody>
      </p:sp>
      <p:pic>
        <p:nvPicPr>
          <p:cNvPr id="4" name="Content Placeholder 4" descr="C:\Users\ghorbanian\Pictures\عکس گل\16240-flowers-phot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295402" y="2285999"/>
            <a:ext cx="8638307" cy="394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096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3" y="2301777"/>
            <a:ext cx="10401300" cy="1979278"/>
          </a:xfrm>
        </p:spPr>
        <p:txBody>
          <a:bodyPr>
            <a:noAutofit/>
          </a:bodyPr>
          <a:lstStyle/>
          <a:p>
            <a:pPr algn="r">
              <a:lnSpc>
                <a:spcPct val="150000"/>
              </a:lnSpc>
            </a:pPr>
            <a:r>
              <a:rPr lang="fa-IR" sz="2800" dirty="0" smtClean="0">
                <a:solidFill>
                  <a:srgbClr val="C00000"/>
                </a:solidFill>
                <a:cs typeface="B Titr" panose="00000700000000000000" pitchFamily="2" charset="-78"/>
              </a:rPr>
              <a:t>طغیان :</a:t>
            </a:r>
            <a:r>
              <a:rPr lang="fa-IR" sz="2800" dirty="0" smtClean="0">
                <a:cs typeface="B Nazanin" panose="00000400000000000000" pitchFamily="2" charset="-78"/>
              </a:rPr>
              <a:t/>
            </a:r>
            <a:br>
              <a:rPr lang="fa-IR" sz="2800" dirty="0" smtClean="0">
                <a:cs typeface="B Nazanin" panose="00000400000000000000" pitchFamily="2" charset="-78"/>
              </a:rPr>
            </a:br>
            <a:r>
              <a:rPr lang="fa-IR" sz="2800" dirty="0" smtClean="0">
                <a:cs typeface="B Nazanin" panose="00000400000000000000" pitchFamily="2" charset="-78"/>
              </a:rPr>
              <a:t>تعاريف </a:t>
            </a:r>
            <a:r>
              <a:rPr lang="fa-IR" sz="2800" dirty="0">
                <a:cs typeface="B Nazanin" panose="00000400000000000000" pitchFamily="2" charset="-78"/>
              </a:rPr>
              <a:t>گوناگوني درباره اين عبارت استفاده </a:t>
            </a:r>
            <a:r>
              <a:rPr lang="fa-IR" sz="2800" dirty="0" smtClean="0">
                <a:cs typeface="B Nazanin" panose="00000400000000000000" pitchFamily="2" charset="-78"/>
              </a:rPr>
              <a:t>مي شود:</a:t>
            </a:r>
            <a:br>
              <a:rPr lang="fa-IR" sz="2800" dirty="0" smtClean="0">
                <a:cs typeface="B Nazanin" panose="00000400000000000000" pitchFamily="2" charset="-78"/>
              </a:rPr>
            </a:br>
            <a:r>
              <a:rPr lang="fa-IR" sz="2800" dirty="0" smtClean="0">
                <a:cs typeface="B Nazanin" panose="00000400000000000000" pitchFamily="2" charset="-78"/>
              </a:rPr>
              <a:t> </a:t>
            </a:r>
            <a:r>
              <a:rPr lang="fa-IR" sz="2800" dirty="0">
                <a:cs typeface="B Nazanin" panose="00000400000000000000" pitchFamily="2" charset="-78"/>
              </a:rPr>
              <a:t>الف) شمار بيماران مشاهده شده از يك بيماري خاص بيش از حد انتظار باشد </a:t>
            </a:r>
            <a:r>
              <a:rPr lang="fa-IR" sz="2800" dirty="0" smtClean="0">
                <a:cs typeface="B Nazanin" panose="00000400000000000000" pitchFamily="2" charset="-78"/>
              </a:rPr>
              <a:t>.</a:t>
            </a:r>
            <a:br>
              <a:rPr lang="fa-IR" sz="2800" dirty="0" smtClean="0">
                <a:cs typeface="B Nazanin" panose="00000400000000000000" pitchFamily="2" charset="-78"/>
              </a:rPr>
            </a:br>
            <a:r>
              <a:rPr lang="fa-IR" sz="2800" dirty="0" smtClean="0">
                <a:cs typeface="B Nazanin" panose="00000400000000000000" pitchFamily="2" charset="-78"/>
              </a:rPr>
              <a:t> </a:t>
            </a:r>
            <a:r>
              <a:rPr lang="fa-IR" sz="2800" dirty="0">
                <a:cs typeface="B Nazanin" panose="00000400000000000000" pitchFamily="2" charset="-78"/>
              </a:rPr>
              <a:t>ب) دو يا بيش از دو مورد از يك بيماري مشابه منتقله از غذا در نتيجه مصرف </a:t>
            </a:r>
            <a:r>
              <a:rPr lang="fa-IR" sz="2800" dirty="0" smtClean="0">
                <a:cs typeface="B Nazanin" panose="00000400000000000000" pitchFamily="2" charset="-78"/>
              </a:rPr>
              <a:t>غذای مشترك در یک منطقه </a:t>
            </a:r>
            <a:r>
              <a:rPr lang="fa-IR" sz="2800" dirty="0">
                <a:cs typeface="B Nazanin" panose="00000400000000000000" pitchFamily="2" charset="-78"/>
              </a:rPr>
              <a:t>اتفاق افتاده باشد . </a:t>
            </a:r>
            <a:r>
              <a:rPr lang="fa-IR" sz="2800" dirty="0" smtClean="0">
                <a:cs typeface="B Nazanin" panose="00000400000000000000" pitchFamily="2" charset="-78"/>
              </a:rPr>
              <a:t/>
            </a:r>
            <a:br>
              <a:rPr lang="fa-IR" sz="2800" dirty="0" smtClean="0">
                <a:cs typeface="B Nazanin" panose="00000400000000000000" pitchFamily="2" charset="-78"/>
              </a:rPr>
            </a:br>
            <a:r>
              <a:rPr lang="fa-IR" sz="2800" dirty="0" smtClean="0">
                <a:cs typeface="B Nazanin" panose="00000400000000000000" pitchFamily="2" charset="-78"/>
              </a:rPr>
              <a:t>در صورت تأیید طغیان در یک منطقه،تیمهای بهداشتی جهت کنترل و محدود کردن بیماری تشکیل می گردد.</a:t>
            </a:r>
            <a:br>
              <a:rPr lang="fa-IR" sz="2800" dirty="0" smtClean="0">
                <a:cs typeface="B Nazanin" panose="00000400000000000000" pitchFamily="2" charset="-78"/>
              </a:rPr>
            </a:br>
            <a:r>
              <a:rPr lang="fa-IR" sz="2800" dirty="0" smtClean="0">
                <a:cs typeface="B Nazanin" panose="00000400000000000000" pitchFamily="2" charset="-78"/>
              </a:rPr>
              <a:t>اهمیت گزارش دهی به موقع و هوشیارانه می تواند کمک شایانی به کنترل بیماری نماید.</a:t>
            </a:r>
            <a:endParaRPr lang="fa-IR" sz="2800" dirty="0">
              <a:cs typeface="B Nazanin" panose="00000400000000000000" pitchFamily="2" charset="-78"/>
            </a:endParaRPr>
          </a:p>
        </p:txBody>
      </p:sp>
    </p:spTree>
    <p:extLst>
      <p:ext uri="{BB962C8B-B14F-4D97-AF65-F5344CB8AC3E}">
        <p14:creationId xmlns:p14="http://schemas.microsoft.com/office/powerpoint/2010/main" val="1036540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215" y="504353"/>
            <a:ext cx="11127346" cy="3938001"/>
          </a:xfrm>
          <a:prstGeom prst="rect">
            <a:avLst/>
          </a:prstGeom>
        </p:spPr>
        <p:txBody>
          <a:bodyPr wrap="square">
            <a:spAutoFit/>
          </a:bodyPr>
          <a:lstStyle/>
          <a:p>
            <a:pPr algn="r">
              <a:lnSpc>
                <a:spcPct val="115000"/>
              </a:lnSpc>
              <a:spcBef>
                <a:spcPts val="750"/>
              </a:spcBef>
              <a:spcAft>
                <a:spcPts val="1125"/>
              </a:spcAft>
            </a:pPr>
            <a:r>
              <a:rPr lang="fa-IR" sz="3200" b="1" kern="1800" dirty="0">
                <a:solidFill>
                  <a:srgbClr val="3F5D3E"/>
                </a:solidFill>
                <a:latin typeface="Dinar"/>
                <a:ea typeface="Times New Roman" panose="02020603050405020304" pitchFamily="18" charset="0"/>
                <a:cs typeface="B Titr" panose="00000700000000000000" pitchFamily="2" charset="-78"/>
              </a:rPr>
              <a:t>آمیبیازیس</a:t>
            </a:r>
            <a:endParaRPr lang="en-US" sz="12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Bef>
                <a:spcPts val="750"/>
              </a:spcBef>
              <a:spcAft>
                <a:spcPts val="1125"/>
              </a:spcAft>
            </a:pPr>
            <a:r>
              <a:rPr lang="fa-IR" dirty="0">
                <a:latin typeface="Tahoma" panose="020B0604030504040204" pitchFamily="34" charset="0"/>
                <a:ea typeface="Calibri" panose="020F0502020204030204" pitchFamily="34" charset="0"/>
                <a:cs typeface="B Mitra" panose="00000400000000000000" pitchFamily="2" charset="-78"/>
              </a:rPr>
              <a:t>انتاموبا هیستولیتیکا :</a:t>
            </a:r>
            <a:r>
              <a:rPr lang="fa-IR" dirty="0">
                <a:solidFill>
                  <a:srgbClr val="444444"/>
                </a:solidFill>
                <a:latin typeface="Calibri" panose="020F0502020204030204" pitchFamily="34" charset="0"/>
                <a:ea typeface="Calibri" panose="020F0502020204030204" pitchFamily="34" charset="0"/>
                <a:cs typeface="Iran Sans - Regular"/>
              </a:rPr>
              <a:t> </a:t>
            </a:r>
            <a:r>
              <a:rPr lang="en-US" i="1" dirty="0" err="1">
                <a:solidFill>
                  <a:srgbClr val="0D0D0D"/>
                </a:solidFill>
                <a:latin typeface="Iran Sans - Regular"/>
                <a:ea typeface="Calibri" panose="020F0502020204030204" pitchFamily="34" charset="0"/>
                <a:cs typeface="B Mitra" panose="00000400000000000000" pitchFamily="2" charset="-78"/>
              </a:rPr>
              <a:t>Entamoeba</a:t>
            </a:r>
            <a:r>
              <a:rPr lang="en-US" i="1" dirty="0">
                <a:solidFill>
                  <a:srgbClr val="0D0D0D"/>
                </a:solidFill>
                <a:latin typeface="Iran Sans - Regular"/>
                <a:ea typeface="Calibri" panose="020F0502020204030204" pitchFamily="34" charset="0"/>
                <a:cs typeface="B Mitra" panose="00000400000000000000" pitchFamily="2" charset="-78"/>
              </a:rPr>
              <a:t> </a:t>
            </a:r>
            <a:r>
              <a:rPr lang="en-US" i="1" dirty="0" err="1">
                <a:solidFill>
                  <a:srgbClr val="0D0D0D"/>
                </a:solidFill>
                <a:latin typeface="Iran Sans - Regular"/>
                <a:ea typeface="Calibri" panose="020F0502020204030204" pitchFamily="34" charset="0"/>
                <a:cs typeface="B Mitra" panose="00000400000000000000" pitchFamily="2" charset="-78"/>
              </a:rPr>
              <a:t>histolytica</a:t>
            </a:r>
            <a:r>
              <a:rPr lang="fa-IR" dirty="0">
                <a:latin typeface="Tahoma" panose="020B0604030504040204" pitchFamily="34" charset="0"/>
                <a:ea typeface="Calibri" panose="020F0502020204030204" pitchFamily="34" charset="0"/>
                <a:cs typeface="B Mitra" panose="00000400000000000000" pitchFamily="2" charset="-78"/>
              </a:rPr>
              <a:t/>
            </a:r>
            <a:br>
              <a:rPr lang="fa-IR" dirty="0">
                <a:latin typeface="Tahoma" panose="020B0604030504040204" pitchFamily="34" charset="0"/>
                <a:ea typeface="Calibri" panose="020F0502020204030204" pitchFamily="34" charset="0"/>
                <a:cs typeface="B Mitra" panose="00000400000000000000" pitchFamily="2" charset="-78"/>
              </a:rPr>
            </a:br>
            <a:r>
              <a:rPr lang="fa-IR" dirty="0">
                <a:latin typeface="Tahoma" panose="020B0604030504040204" pitchFamily="34" charset="0"/>
                <a:ea typeface="Calibri" panose="020F0502020204030204" pitchFamily="34" charset="0"/>
                <a:cs typeface="B Mitra" panose="00000400000000000000" pitchFamily="2" charset="-78"/>
              </a:rPr>
              <a:t>آنتاموبا هيستوليتيكا نام علمي انگل آميب بيماريزا در انسان است كه سومين علت شايع مرگ در اثر بيماريهاي انگلي بعد از انگلهاي مالاريا وشيستوزوميااست. اين انگل تك سلولي در روده انسان زندگي ميكند و با آسيب رساندن به غشاي روده ها از سلولهاي خوني تغذيه كرده و باعث پارگي جدار روده و ايجاد اسهال خوني مي شود. يكي از تواناييهاي انگل اين است كه براي در امان بودن ازآسيبهاي محيطي ميتواند با ايجاد يك غشا دور خودش به شكل كيست در آمده وبه اين ترتيب وقتي همراه مدفوع دفع مي شود تا چند هفته زنده خواهد ماند وبا ورود به دستگاه گوارش، ديگر افراد را آلوده خواهد كرد. حدود 10 درصد جمعيت جهان مبتلا به «آميبيازيس» هستند، ولي در بيش از 90درصد اين افراد بيماري به شكل بي علامت و در اثر حضور كيست در روده خود رانشان ميدهد.</a:t>
            </a:r>
            <a:endParaRPr lang="en-US" sz="12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Bef>
                <a:spcPts val="750"/>
              </a:spcBef>
              <a:spcAft>
                <a:spcPts val="1125"/>
              </a:spcAft>
            </a:pPr>
            <a:r>
              <a:rPr lang="fa-IR" dirty="0">
                <a:latin typeface="Tahoma" panose="020B0604030504040204" pitchFamily="34" charset="0"/>
                <a:ea typeface="Calibri" panose="020F0502020204030204" pitchFamily="34" charset="0"/>
                <a:cs typeface="B Mitra" panose="00000400000000000000" pitchFamily="2" charset="-78"/>
              </a:rPr>
              <a:t>آنتامبا هیستولیتیکا اساسا درروده ی بزرگ مستقر میشود، تروفوزوییت ها یا اشکال فعال در داخل مجرای روده قرار میگیرند.</a:t>
            </a:r>
            <a:endParaRPr lang="en-US" sz="12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Bef>
                <a:spcPts val="750"/>
              </a:spcBef>
              <a:spcAft>
                <a:spcPts val="1125"/>
              </a:spcAft>
            </a:pPr>
            <a:r>
              <a:rPr lang="fa-IR" dirty="0">
                <a:latin typeface="Tahoma" panose="020B0604030504040204" pitchFamily="34" charset="0"/>
                <a:ea typeface="Calibri" panose="020F0502020204030204" pitchFamily="34" charset="0"/>
                <a:cs typeface="B Mitra" panose="00000400000000000000" pitchFamily="2" charset="-78"/>
              </a:rPr>
              <a:t>آمیب های مهاجم گاه به مویرگها راه پیدا میکنند و از طریق جریان خون به کبد یا اندام های دیگر حمل می شوندتادر آنجا آبسه تشکیل دهند.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906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093" y="1412294"/>
            <a:ext cx="11320529" cy="5262979"/>
          </a:xfrm>
          <a:prstGeom prst="rect">
            <a:avLst/>
          </a:prstGeom>
        </p:spPr>
        <p:txBody>
          <a:bodyPr wrap="square">
            <a:spAutoFit/>
          </a:bodyPr>
          <a:lstStyle/>
          <a:p>
            <a:pPr algn="r">
              <a:lnSpc>
                <a:spcPct val="115000"/>
              </a:lnSpc>
              <a:spcBef>
                <a:spcPts val="750"/>
              </a:spcBef>
              <a:spcAft>
                <a:spcPts val="1125"/>
              </a:spcAft>
            </a:pPr>
            <a:r>
              <a:rPr lang="fa-IR" b="1" dirty="0">
                <a:latin typeface="Tahoma" panose="020B0604030504040204" pitchFamily="34" charset="0"/>
                <a:ea typeface="Calibri" panose="020F0502020204030204" pitchFamily="34" charset="0"/>
                <a:cs typeface="B Mitra" panose="00000400000000000000" pitchFamily="2" charset="-78"/>
              </a:rPr>
              <a:t>دوره کمون </a:t>
            </a:r>
            <a:r>
              <a:rPr lang="fa-IR" dirty="0">
                <a:latin typeface="Tahoma" panose="020B0604030504040204" pitchFamily="34" charset="0"/>
                <a:ea typeface="Calibri" panose="020F0502020204030204" pitchFamily="34" charset="0"/>
                <a:cs typeface="B Mitra" panose="00000400000000000000" pitchFamily="2" charset="-78"/>
              </a:rPr>
              <a:t>بیماری از 2 تا 4 هفته است و در این فاصله فرد شدیدأ می تواند ناقل و پخش کننده آمیب در سطح جامعه باشد.</a:t>
            </a:r>
            <a:endParaRPr lang="en-US" sz="12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Bef>
                <a:spcPts val="750"/>
              </a:spcBef>
              <a:spcAft>
                <a:spcPts val="1125"/>
              </a:spcAft>
            </a:pPr>
            <a:r>
              <a:rPr lang="fa-IR" dirty="0">
                <a:latin typeface="Tahoma" panose="020B0604030504040204" pitchFamily="34" charset="0"/>
                <a:ea typeface="Calibri" panose="020F0502020204030204" pitchFamily="34" charset="0"/>
                <a:cs typeface="B Mitra" panose="00000400000000000000" pitchFamily="2" charset="-78"/>
              </a:rPr>
              <a:t>کیست در مدفوع برای چندین روز ،در خاک به مدت حداقل 8 روز و در دمای 28-34 درجه به مدت بیش از یک ماه زنده می ماند.</a:t>
            </a:r>
            <a:endParaRPr lang="en-US" sz="12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Bef>
                <a:spcPts val="750"/>
              </a:spcBef>
              <a:spcAft>
                <a:spcPts val="1125"/>
              </a:spcAft>
            </a:pPr>
            <a:r>
              <a:rPr lang="fa-IR" b="1" dirty="0">
                <a:latin typeface="Tahoma" panose="020B0604030504040204" pitchFamily="34" charset="0"/>
                <a:ea typeface="Calibri" panose="020F0502020204030204" pitchFamily="34" charset="0"/>
                <a:cs typeface="B Mitra" panose="00000400000000000000" pitchFamily="2" charset="-78"/>
              </a:rPr>
              <a:t>این انگل نسبت به کلر شدیدأ مقاوم است.</a:t>
            </a:r>
            <a:endParaRPr lang="en-US" sz="12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Bef>
                <a:spcPts val="750"/>
              </a:spcBef>
              <a:spcAft>
                <a:spcPts val="1125"/>
              </a:spcAft>
            </a:pPr>
            <a:r>
              <a:rPr lang="fa-IR" dirty="0">
                <a:latin typeface="Tahoma" panose="020B0604030504040204" pitchFamily="34" charset="0"/>
                <a:ea typeface="Calibri" panose="020F0502020204030204" pitchFamily="34" charset="0"/>
                <a:cs typeface="B Mitra" panose="00000400000000000000" pitchFamily="2" charset="-78"/>
              </a:rPr>
              <a:t>راههای سرایت:غذای آلوده </a:t>
            </a:r>
            <a:r>
              <a:rPr lang="fa-IR" dirty="0">
                <a:latin typeface="Calibri" panose="020F0502020204030204" pitchFamily="34" charset="0"/>
                <a:ea typeface="Calibri" panose="020F0502020204030204" pitchFamily="34" charset="0"/>
              </a:rPr>
              <a:t>–</a:t>
            </a:r>
            <a:r>
              <a:rPr lang="fa-IR" dirty="0">
                <a:latin typeface="Tahoma" panose="020B0604030504040204" pitchFamily="34" charset="0"/>
                <a:ea typeface="Calibri" panose="020F0502020204030204" pitchFamily="34" charset="0"/>
                <a:cs typeface="B Mitra" panose="00000400000000000000" pitchFamily="2" charset="-78"/>
              </a:rPr>
              <a:t>میوه و سبزیجات آلوده شده با مدفوع انسانی-آب آلوده به کیست- انتقال دهانی-مدفوعی- </a:t>
            </a:r>
            <a:endParaRPr lang="en-US" sz="12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Bef>
                <a:spcPts val="750"/>
              </a:spcBef>
              <a:spcAft>
                <a:spcPts val="1125"/>
              </a:spcAft>
            </a:pPr>
            <a:r>
              <a:rPr lang="fa-IR" dirty="0"/>
              <a:t>علایم بالینی</a:t>
            </a:r>
            <a:r>
              <a:rPr lang="fa-IR" dirty="0"/>
              <a:t>:</a:t>
            </a:r>
            <a:endParaRPr lang="en-US" dirty="0"/>
          </a:p>
          <a:p>
            <a:pPr marL="285750" indent="-285750" algn="r" rtl="1">
              <a:buFontTx/>
              <a:buChar char="-"/>
            </a:pPr>
            <a:r>
              <a:rPr lang="fa-IR" dirty="0"/>
              <a:t>اکثرا </a:t>
            </a:r>
            <a:r>
              <a:rPr lang="fa-IR" dirty="0"/>
              <a:t>بدون علامت </a:t>
            </a:r>
            <a:r>
              <a:rPr lang="fa-IR" dirty="0"/>
              <a:t>هستند</a:t>
            </a:r>
          </a:p>
          <a:p>
            <a:pPr marL="285750" indent="-285750" algn="r" rtl="1">
              <a:buFontTx/>
              <a:buChar char="-"/>
            </a:pPr>
            <a:r>
              <a:rPr lang="fa-IR" dirty="0"/>
              <a:t>اسهال آبکی با دفعات بالا</a:t>
            </a:r>
            <a:endParaRPr lang="en-US" dirty="0"/>
          </a:p>
          <a:p>
            <a:pPr algn="r" rtl="1"/>
            <a:r>
              <a:rPr lang="fa-IR" dirty="0" smtClean="0"/>
              <a:t>-    درد </a:t>
            </a:r>
            <a:r>
              <a:rPr lang="fa-IR" dirty="0"/>
              <a:t>شکم و معده</a:t>
            </a:r>
            <a:endParaRPr lang="en-US" dirty="0"/>
          </a:p>
          <a:p>
            <a:pPr algn="r" rtl="1"/>
            <a:r>
              <a:rPr lang="fa-IR" dirty="0" smtClean="0"/>
              <a:t>-    ممکن </a:t>
            </a:r>
            <a:r>
              <a:rPr lang="fa-IR" dirty="0"/>
              <a:t>است  تب و استفراغ همراه باشد</a:t>
            </a:r>
            <a:endParaRPr lang="en-US" dirty="0"/>
          </a:p>
          <a:p>
            <a:pPr algn="r" rtl="1"/>
            <a:r>
              <a:rPr lang="fa-IR" dirty="0" smtClean="0"/>
              <a:t>-    در </a:t>
            </a:r>
            <a:r>
              <a:rPr lang="fa-IR" dirty="0"/>
              <a:t>موارد شدید اسهال خونی</a:t>
            </a:r>
            <a:endParaRPr lang="en-US" dirty="0"/>
          </a:p>
          <a:p>
            <a:pPr algn="r" rtl="1"/>
            <a:r>
              <a:rPr lang="fa-IR" dirty="0"/>
              <a:t>تشخیص</a:t>
            </a:r>
            <a:r>
              <a:rPr lang="fa-IR" dirty="0" smtClean="0"/>
              <a:t>:</a:t>
            </a:r>
          </a:p>
          <a:p>
            <a:pPr algn="r" rtl="1"/>
            <a:r>
              <a:rPr lang="fa-IR" dirty="0" smtClean="0"/>
              <a:t>-    آزمایش </a:t>
            </a:r>
            <a:r>
              <a:rPr lang="en-US" dirty="0"/>
              <a:t>S/E</a:t>
            </a:r>
            <a:r>
              <a:rPr lang="fa-IR" dirty="0"/>
              <a:t>   در سه مرحله همراه با کشت مدفوع</a:t>
            </a:r>
            <a:endParaRPr lang="en-US" dirty="0"/>
          </a:p>
          <a:p>
            <a:pPr algn="r" rtl="1"/>
            <a:endParaRPr lang="en-US" dirty="0"/>
          </a:p>
          <a:p>
            <a:pPr rtl="1"/>
            <a:r>
              <a:rPr lang="fa-IR" dirty="0" smtClean="0"/>
              <a:t>-</a:t>
            </a:r>
            <a:endParaRPr lang="en-US" dirty="0"/>
          </a:p>
        </p:txBody>
      </p:sp>
    </p:spTree>
    <p:extLst>
      <p:ext uri="{BB962C8B-B14F-4D97-AF65-F5344CB8AC3E}">
        <p14:creationId xmlns:p14="http://schemas.microsoft.com/office/powerpoint/2010/main" val="685112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193" y="2436859"/>
            <a:ext cx="9601196" cy="1303867"/>
          </a:xfrm>
        </p:spPr>
        <p:txBody>
          <a:bodyPr/>
          <a:lstStyle/>
          <a:p>
            <a:r>
              <a:rPr lang="fa-IR" dirty="0" smtClean="0">
                <a:solidFill>
                  <a:srgbClr val="C00000"/>
                </a:solidFill>
                <a:cs typeface="B Titr" panose="00000700000000000000" pitchFamily="2" charset="-78"/>
              </a:rPr>
              <a:t>بوتولیسم</a:t>
            </a:r>
            <a:endParaRPr lang="fa-IR" dirty="0">
              <a:solidFill>
                <a:srgbClr val="C00000"/>
              </a:solidFill>
              <a:cs typeface="B Titr" panose="00000700000000000000" pitchFamily="2" charset="-78"/>
            </a:endParaRPr>
          </a:p>
        </p:txBody>
      </p:sp>
    </p:spTree>
    <p:extLst>
      <p:ext uri="{BB962C8B-B14F-4D97-AF65-F5344CB8AC3E}">
        <p14:creationId xmlns:p14="http://schemas.microsoft.com/office/powerpoint/2010/main" val="7725959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1800</TotalTime>
  <Words>2820</Words>
  <Application>Microsoft Office PowerPoint</Application>
  <PresentationFormat>Widescreen</PresentationFormat>
  <Paragraphs>230</Paragraphs>
  <Slides>59</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59</vt:i4>
      </vt:variant>
    </vt:vector>
  </HeadingPairs>
  <TitlesOfParts>
    <vt:vector size="76" baseType="lpstr">
      <vt:lpstr>Algerian</vt:lpstr>
      <vt:lpstr>Arial</vt:lpstr>
      <vt:lpstr>B Mitra</vt:lpstr>
      <vt:lpstr>B Nasim</vt:lpstr>
      <vt:lpstr>B Nazanin</vt:lpstr>
      <vt:lpstr>B Titr</vt:lpstr>
      <vt:lpstr>Calibri</vt:lpstr>
      <vt:lpstr>Dinar</vt:lpstr>
      <vt:lpstr>Garamond</vt:lpstr>
      <vt:lpstr>Georgia</vt:lpstr>
      <vt:lpstr>Iran Sans - Regular</vt:lpstr>
      <vt:lpstr>tahoma</vt:lpstr>
      <vt:lpstr>tahoma</vt:lpstr>
      <vt:lpstr>Times New Roman</vt:lpstr>
      <vt:lpstr>Verdana</vt:lpstr>
      <vt:lpstr>Wingdings</vt:lpstr>
      <vt:lpstr>Organic</vt:lpstr>
      <vt:lpstr>PowerPoint Presentation</vt:lpstr>
      <vt:lpstr>PowerPoint Presentation</vt:lpstr>
      <vt:lpstr>PowerPoint Presentation</vt:lpstr>
      <vt:lpstr>مقدمه:</vt:lpstr>
      <vt:lpstr>الف –باکتري هاي ویژه مانند استافیلوکوك آرئوس ،باسیلوس سرئوس و کلستریدیوم بوتولینوم و قارچ ها ب- مواد شیمیایی سمی مانند حشره کشها و هیدروکربن ها  ج- سموم با منشاء طبیعی مانند حیوانات دریایی ، گیاهان و قارچها  د- آلودگی با فلزات سنگین مانند مس ، آهن و جیوه   3-موادي نیز وجود دارند که به هر دو روش فوق ایجاد بیماري میکنند مانند : بوتولیسم در نوزادان و کودکان از طریق خوردن عسل حاوي کلستریدیوم بوتولینوم.   امروزه استفاده از سموم کشاورزي و آلودگی غذا در مراحل مختلف فرآوري محصولات غذایی به یک چالش بهداشتی تبدیل شده است . </vt:lpstr>
      <vt:lpstr>طغیان : تعاريف گوناگوني درباره اين عبارت استفاده مي شود:  الف) شمار بيماران مشاهده شده از يك بيماري خاص بيش از حد انتظار باشد .  ب) دو يا بيش از دو مورد از يك بيماري مشابه منتقله از غذا در نتيجه مصرف غذای مشترك در یک منطقه اتفاق افتاده باشد .  در صورت تأیید طغیان در یک منطقه،تیمهای بهداشتی جهت کنترل و محدود کردن بیماری تشکیل می گردد. اهمیت گزارش دهی به موقع و هوشیارانه می تواند کمک شایانی به کنترل بیماری نماید.</vt:lpstr>
      <vt:lpstr>PowerPoint Presentation</vt:lpstr>
      <vt:lpstr>PowerPoint Presentation</vt:lpstr>
      <vt:lpstr>بوتولیسم</vt:lpstr>
      <vt:lpstr>PowerPoint Presentation</vt:lpstr>
      <vt:lpstr>PowerPoint Presentation</vt:lpstr>
      <vt:lpstr>انواع بوتولیسم: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وبا یک تهدید بین الملل</vt:lpstr>
      <vt:lpstr>PowerPoint Presentation</vt:lpstr>
      <vt:lpstr>PowerPoint Presentation</vt:lpstr>
      <vt:lpstr>PowerPoint Presentation</vt:lpstr>
      <vt:lpstr>PowerPoint Presentation</vt:lpstr>
      <vt:lpstr>PowerPoint Presentation</vt:lpstr>
      <vt:lpstr> *با پیشرفت اسهال علائم کم آبی ظاهر می شود و با کم آبی شدید بیمار ممکن است دچار کرامپ های عضلانی جنرالیزه و کاهش حجم ادرار شود که اهمیت زیادی دارد.  *به زودی به علت کم شدن آب بدن با از دست دادن 5 -3 درصد وزن طبیعی بدن ، تشنگی ایجاد می شود.  * با کاهش 8 - 5 درصد وزن بدن ، ضعف و سرگیجه دیده می‌شود.  *کاهش بیش از 10 درصد وزن بدن ، منجر به ترشح کم ادرار و گاهی قطع کامل ادرار ، نبض ضعیف ، چشمهای گود رفته ، پوست چروکیده ، شکم فرورفته ، گرفتگی و کرامپ عضلانی به علت اختلالات در میزان الکترولیتهای بدن و در شیر خواران فرورفتگی ملاج و در نهایت خواب آلودگی و مرگ می‌شود. *در بیماران درمان نشده ، دهیدراتاسیون سریع، اسیدوز ، کولاپس عروقی و هیپو گلیسمی خصوصأدر بچه ها و نارسایی کلیه شایع است. </vt:lpstr>
      <vt:lpstr>PowerPoint Presentation</vt:lpstr>
      <vt:lpstr>PowerPoint Presentation</vt:lpstr>
      <vt:lpstr>تشخیص بیماری</vt:lpstr>
      <vt:lpstr>نمونه گیری در مراکز بهداشتی و درمانی  و خانه های بهداشت و پایگاههای بهداشتی به راحتی  و بدون هزینه قابل انجام است. تجهیزات مورد نیاز یک عدد سوآپ و شیشۀ محتوی محیط کشت کری بلر است. پس از نمونه گیری توسط بیمار،و ثبت مشخصات فرد بر روی شیشه،ظرف محتوی نمونه به آزمایشگاه ،ارسال می گردد. </vt:lpstr>
      <vt:lpstr>در صورت مشاهده علایم مذکور چه باید کرد ؟</vt:lpstr>
      <vt:lpstr>درمان</vt:lpstr>
      <vt:lpstr>PowerPoint Presentation</vt:lpstr>
      <vt:lpstr>PowerPoint Presentation</vt:lpstr>
      <vt:lpstr>تیفوئید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اسهال‌ خونی‌ باکتریایی‌ (شیگلوز) </vt:lpstr>
      <vt:lpstr>PowerPoint Presentation</vt:lpstr>
      <vt:lpstr>PowerPoint Presentation</vt:lpstr>
      <vt:lpstr>علایم بیماری: اسهال معمولا با تب ، تهوع ، گاهی توکسمی ، استفراغ ،  دل پیچه ودل درد همراه است .  در بسیاری از موارد ابتلا ، اسهال آبکی ظاهر می شود .  تشنج ممکن است یکی از عوارض مهم در بچه ها باشد .  ممکن است عفونت متوسط و بدون علامت هم اتفاق بیافتد .   بیماری معمولا خود محدود شونده است و بعد از 7-4 روز بهبود می یابد . ولی گاهی اسهال پایدار ایجاد می شود.  عوارض بیماری: شامل مگاکولون توکسیک و سندرم همولیتیک اورمیک HUS می باشد .  مرگ و میر در بیماران بستری در بیمارستان بالای 20 درصد است .  </vt:lpstr>
      <vt:lpstr>PowerPoint Presentation</vt:lpstr>
      <vt:lpstr>PowerPoint Presentation</vt:lpstr>
      <vt:lpstr>PowerPoint Presentation</vt:lpstr>
      <vt:lpstr>PowerPoint Presentation</vt:lpstr>
      <vt:lpstr>هپاتیت</vt:lpstr>
      <vt:lpstr>هپاتیت</vt:lpstr>
      <vt:lpstr>هپاتیت</vt:lpstr>
      <vt:lpstr>هپاتیت نوع A:</vt:lpstr>
      <vt:lpstr>A: هپاتیت نوع </vt:lpstr>
      <vt:lpstr>علایم بالینی هپاتیتA</vt:lpstr>
      <vt:lpstr>ولی در موارد پیشرفته علائم نارسایی کبدی بروز می‌کند که شامل تورم شکم، اندامها، یرقان(زردی) و خونریزی‌های گوارشی و ... است .  </vt:lpstr>
      <vt:lpstr>A: هپاتیت نوع </vt:lpstr>
      <vt:lpstr>سپاس از توجه شما</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ums</dc:creator>
  <cp:lastModifiedBy>it</cp:lastModifiedBy>
  <cp:revision>264</cp:revision>
  <dcterms:created xsi:type="dcterms:W3CDTF">2017-12-03T07:44:40Z</dcterms:created>
  <dcterms:modified xsi:type="dcterms:W3CDTF">2021-06-08T03:55:08Z</dcterms:modified>
</cp:coreProperties>
</file>