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9" r:id="rId1"/>
  </p:sldMasterIdLst>
  <p:notesMasterIdLst>
    <p:notesMasterId r:id="rId47"/>
  </p:notesMasterIdLst>
  <p:sldIdLst>
    <p:sldId id="309" r:id="rId2"/>
    <p:sldId id="316" r:id="rId3"/>
    <p:sldId id="277" r:id="rId4"/>
    <p:sldId id="319" r:id="rId5"/>
    <p:sldId id="320" r:id="rId6"/>
    <p:sldId id="279" r:id="rId7"/>
    <p:sldId id="281" r:id="rId8"/>
    <p:sldId id="308" r:id="rId9"/>
    <p:sldId id="282" r:id="rId10"/>
    <p:sldId id="326" r:id="rId11"/>
    <p:sldId id="257" r:id="rId12"/>
    <p:sldId id="259" r:id="rId13"/>
    <p:sldId id="289" r:id="rId14"/>
    <p:sldId id="265" r:id="rId15"/>
    <p:sldId id="321" r:id="rId16"/>
    <p:sldId id="322" r:id="rId17"/>
    <p:sldId id="323" r:id="rId18"/>
    <p:sldId id="324" r:id="rId19"/>
    <p:sldId id="325" r:id="rId20"/>
    <p:sldId id="263" r:id="rId21"/>
    <p:sldId id="267"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270" r:id="rId40"/>
    <p:sldId id="271" r:id="rId41"/>
    <p:sldId id="288" r:id="rId42"/>
    <p:sldId id="311" r:id="rId43"/>
    <p:sldId id="310" r:id="rId44"/>
    <p:sldId id="312" r:id="rId45"/>
    <p:sldId id="314" r:id="rId4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426" autoAdjust="0"/>
    <p:restoredTop sz="94660"/>
  </p:normalViewPr>
  <p:slideViewPr>
    <p:cSldViewPr snapToGrid="0">
      <p:cViewPr varScale="1">
        <p:scale>
          <a:sx n="88" d="100"/>
          <a:sy n="88" d="100"/>
        </p:scale>
        <p:origin x="2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141A61F-D883-43B4-AB2E-65ABE9F73B80}" type="datetimeFigureOut">
              <a:rPr lang="fa-IR" smtClean="0"/>
              <a:t>1442/11/03</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4D84885-296C-4A81-AA6F-85AE0F87E399}" type="slidenum">
              <a:rPr lang="fa-IR" smtClean="0"/>
              <a:t>‹#›</a:t>
            </a:fld>
            <a:endParaRPr lang="fa-IR"/>
          </a:p>
        </p:txBody>
      </p:sp>
    </p:spTree>
    <p:extLst>
      <p:ext uri="{BB962C8B-B14F-4D97-AF65-F5344CB8AC3E}">
        <p14:creationId xmlns:p14="http://schemas.microsoft.com/office/powerpoint/2010/main" val="40014669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7FFAD8-4738-46AA-B66A-1F5FF0A21574}" type="slidenum">
              <a:rPr lang="ar-SA" altLang="fa-IR" smtClean="0">
                <a:latin typeface="Arial" panose="020B0604020202020204" pitchFamily="34" charset="0"/>
              </a:rPr>
              <a:pPr>
                <a:spcBef>
                  <a:spcPct val="0"/>
                </a:spcBef>
              </a:pPr>
              <a:t>34</a:t>
            </a:fld>
            <a:endParaRPr lang="en-US" altLang="fa-IR" smtClean="0">
              <a:latin typeface="Arial" panose="020B0604020202020204" pitchFamily="34" charset="0"/>
            </a:endParaRPr>
          </a:p>
        </p:txBody>
      </p:sp>
    </p:spTree>
    <p:extLst>
      <p:ext uri="{BB962C8B-B14F-4D97-AF65-F5344CB8AC3E}">
        <p14:creationId xmlns:p14="http://schemas.microsoft.com/office/powerpoint/2010/main" val="284160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4D5D235-10E3-42BB-AAC8-AF552CF06093}" type="datetimeFigureOut">
              <a:rPr lang="fa-IR" smtClean="0"/>
              <a:t>1442/11/03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368338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D5D235-10E3-42BB-AAC8-AF552CF06093}" type="datetimeFigureOut">
              <a:rPr lang="fa-IR" smtClean="0"/>
              <a:t>1442/11/03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127900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D5D235-10E3-42BB-AAC8-AF552CF06093}" type="datetimeFigureOut">
              <a:rPr lang="fa-IR" smtClean="0"/>
              <a:t>1442/11/03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288033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D5D235-10E3-42BB-AAC8-AF552CF06093}" type="datetimeFigureOut">
              <a:rPr lang="fa-IR" smtClean="0"/>
              <a:t>1442/11/03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3523269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5D235-10E3-42BB-AAC8-AF552CF06093}" type="datetimeFigureOut">
              <a:rPr lang="fa-IR" smtClean="0"/>
              <a:t>1442/11/03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3130252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4D5D235-10E3-42BB-AAC8-AF552CF06093}" type="datetimeFigureOut">
              <a:rPr lang="fa-IR" smtClean="0"/>
              <a:t>1442/11/03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171698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4D5D235-10E3-42BB-AAC8-AF552CF06093}" type="datetimeFigureOut">
              <a:rPr lang="fa-IR" smtClean="0"/>
              <a:t>1442/11/03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91290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4D5D235-10E3-42BB-AAC8-AF552CF06093}" type="datetimeFigureOut">
              <a:rPr lang="fa-IR" smtClean="0"/>
              <a:t>1442/11/03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363023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5D235-10E3-42BB-AAC8-AF552CF06093}" type="datetimeFigureOut">
              <a:rPr lang="fa-IR" smtClean="0"/>
              <a:t>1442/11/03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183049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5D235-10E3-42BB-AAC8-AF552CF06093}" type="datetimeFigureOut">
              <a:rPr lang="fa-IR" smtClean="0"/>
              <a:t>1442/11/03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404588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5D235-10E3-42BB-AAC8-AF552CF06093}" type="datetimeFigureOut">
              <a:rPr lang="fa-IR" smtClean="0"/>
              <a:t>1442/11/03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ABDB8F-4E0C-4F5B-97E9-E87791618929}" type="slidenum">
              <a:rPr lang="fa-IR" smtClean="0"/>
              <a:t>‹#›</a:t>
            </a:fld>
            <a:endParaRPr lang="fa-IR"/>
          </a:p>
        </p:txBody>
      </p:sp>
    </p:spTree>
    <p:extLst>
      <p:ext uri="{BB962C8B-B14F-4D97-AF65-F5344CB8AC3E}">
        <p14:creationId xmlns:p14="http://schemas.microsoft.com/office/powerpoint/2010/main" val="3812795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D5D235-10E3-42BB-AAC8-AF552CF06093}" type="datetimeFigureOut">
              <a:rPr lang="fa-IR" smtClean="0"/>
              <a:t>1442/11/03</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FABDB8F-4E0C-4F5B-97E9-E87791618929}" type="slidenum">
              <a:rPr lang="fa-IR" smtClean="0"/>
              <a:t>‹#›</a:t>
            </a:fld>
            <a:endParaRPr lang="fa-IR"/>
          </a:p>
        </p:txBody>
      </p:sp>
    </p:spTree>
    <p:extLst>
      <p:ext uri="{BB962C8B-B14F-4D97-AF65-F5344CB8AC3E}">
        <p14:creationId xmlns:p14="http://schemas.microsoft.com/office/powerpoint/2010/main" val="1103518073"/>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155.JPG"/>
          <p:cNvPicPr>
            <a:picLocks noChangeAspect="1"/>
          </p:cNvPicPr>
          <p:nvPr/>
        </p:nvPicPr>
        <p:blipFill>
          <a:blip r:embed="rId2" cstate="print"/>
          <a:stretch>
            <a:fillRect/>
          </a:stretch>
        </p:blipFill>
        <p:spPr>
          <a:xfrm>
            <a:off x="1492222" y="0"/>
            <a:ext cx="9175779" cy="6858000"/>
          </a:xfrm>
          <a:prstGeom prst="rect">
            <a:avLst/>
          </a:prstGeom>
          <a:effectLst>
            <a:glow rad="228600">
              <a:schemeClr val="accent3">
                <a:satMod val="175000"/>
                <a:alpha val="40000"/>
              </a:schemeClr>
            </a:glow>
          </a:effectLst>
        </p:spPr>
      </p:pic>
      <p:pic>
        <p:nvPicPr>
          <p:cNvPr id="3" name="Picture 5" descr="6_besme1"/>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sharpenSoften amount="50000"/>
                    </a14:imgEffect>
                  </a14:imgLayer>
                </a14:imgProps>
              </a:ext>
            </a:extLst>
          </a:blip>
          <a:srcRect/>
          <a:stretch>
            <a:fillRect/>
          </a:stretch>
        </p:blipFill>
        <p:spPr bwMode="auto">
          <a:xfrm>
            <a:off x="6857092" y="329739"/>
            <a:ext cx="2905575" cy="3571900"/>
          </a:xfrm>
          <a:prstGeom prst="rect">
            <a:avLst/>
          </a:prstGeom>
          <a:noFill/>
          <a:effectLst>
            <a:glow rad="228600">
              <a:schemeClr val="accent4">
                <a:satMod val="175000"/>
                <a:alpha val="40000"/>
              </a:schemeClr>
            </a:glow>
            <a:outerShdw blurRad="50800" dist="50800" dir="5400000" algn="ctr" rotWithShape="0">
              <a:schemeClr val="accent3"/>
            </a:outerShdw>
            <a:reflection blurRad="6350" stA="50000" endA="300" endPos="90000" dist="50800" dir="5400000" sy="-100000" algn="bl" rotWithShape="0"/>
          </a:effectLst>
        </p:spPr>
      </p:pic>
      <p:sp>
        <p:nvSpPr>
          <p:cNvPr id="4" name="Rectangle 3"/>
          <p:cNvSpPr/>
          <p:nvPr/>
        </p:nvSpPr>
        <p:spPr>
          <a:xfrm>
            <a:off x="2075798" y="436740"/>
            <a:ext cx="5532284" cy="400110"/>
          </a:xfrm>
          <a:prstGeom prst="rect">
            <a:avLst/>
          </a:prstGeom>
        </p:spPr>
        <p:txBody>
          <a:bodyPr wrap="none">
            <a:spAutoFit/>
          </a:bodyPr>
          <a:lstStyle/>
          <a:p>
            <a:r>
              <a:rPr lang="fa-IR" sz="2000" b="1" dirty="0">
                <a:latin typeface="B Titr"/>
              </a:rPr>
              <a:t>به نام آنکه مهرش بیکران است     </a:t>
            </a:r>
            <a:r>
              <a:rPr lang="fa-IR" sz="2000" b="1" dirty="0" smtClean="0">
                <a:latin typeface="B Titr"/>
              </a:rPr>
              <a:t> </a:t>
            </a:r>
            <a:r>
              <a:rPr lang="fa-IR" sz="2000" b="1" dirty="0">
                <a:latin typeface="B Titr"/>
              </a:rPr>
              <a:t>عزیزوارجمندومهربان است</a:t>
            </a:r>
            <a:endParaRPr lang="fa-IR" sz="2000" dirty="0"/>
          </a:p>
        </p:txBody>
      </p:sp>
    </p:spTree>
    <p:extLst>
      <p:ext uri="{BB962C8B-B14F-4D97-AF65-F5344CB8AC3E}">
        <p14:creationId xmlns:p14="http://schemas.microsoft.com/office/powerpoint/2010/main" val="1132163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cs typeface="B Nazanin" panose="00000400000000000000" pitchFamily="2" charset="-78"/>
              </a:rPr>
              <a:t>طغیان</a:t>
            </a:r>
            <a:r>
              <a:rPr lang="en-US" b="1" dirty="0" smtClean="0">
                <a:cs typeface="B Nazanin" panose="00000400000000000000" pitchFamily="2" charset="-78"/>
              </a:rPr>
              <a:t>outbreak    </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r>
              <a:rPr lang="fa-IR" dirty="0">
                <a:cs typeface="B Nazanin" panose="00000400000000000000" pitchFamily="2" charset="-78"/>
              </a:rPr>
              <a:t>طغیان درواقع یک افزایش غیرمنتظره و غیر قابل توجیه تعداد بیماران است که در داخل یک جمعیت معین ، درزمان ومکان معین رخ </a:t>
            </a:r>
            <a:r>
              <a:rPr lang="fa-IR" dirty="0" smtClean="0">
                <a:cs typeface="B Nazanin" panose="00000400000000000000" pitchFamily="2" charset="-78"/>
              </a:rPr>
              <a:t>میدهد.</a:t>
            </a:r>
          </a:p>
          <a:p>
            <a:pPr marL="0" indent="0">
              <a:buNone/>
            </a:pPr>
            <a:endParaRPr lang="fa-IR" dirty="0" smtClean="0">
              <a:cs typeface="B Nazanin" panose="00000400000000000000" pitchFamily="2" charset="-78"/>
            </a:endParaRPr>
          </a:p>
          <a:p>
            <a:r>
              <a:rPr lang="fa-IR" dirty="0">
                <a:cs typeface="B Nazanin" panose="00000400000000000000" pitchFamily="2" charset="-78"/>
              </a:rPr>
              <a:t>زمانی که دونفریا بیشتر از افرادی که عالیم بیماری مشترکی دارند واز یک غذا یا آشامیدنی مشترک تهیه شده از یک محل، استفاده نموده اند طغیان بیماری مطرح می شود</a:t>
            </a:r>
            <a:r>
              <a:rPr lang="fa-IR" dirty="0" smtClean="0">
                <a:cs typeface="B Nazanin" panose="00000400000000000000" pitchFamily="2" charset="-78"/>
              </a:rPr>
              <a:t>.</a:t>
            </a:r>
          </a:p>
          <a:p>
            <a:pPr marL="0" indent="0">
              <a:buNone/>
            </a:pPr>
            <a:endParaRPr lang="fa-IR" dirty="0" smtClean="0">
              <a:cs typeface="B Nazanin" panose="00000400000000000000" pitchFamily="2" charset="-78"/>
            </a:endParaRPr>
          </a:p>
          <a:p>
            <a:r>
              <a:rPr lang="fa-IR" dirty="0" smtClean="0">
                <a:cs typeface="B Nazanin" panose="00000400000000000000" pitchFamily="2" charset="-78"/>
              </a:rPr>
              <a:t>طغیانهای ناشی از غذا معمولا در مراکز جمعی روی میدهند</a:t>
            </a:r>
            <a:endParaRPr lang="fa-IR" dirty="0">
              <a:cs typeface="B Nazanin" panose="00000400000000000000" pitchFamily="2" charset="-78"/>
            </a:endParaRPr>
          </a:p>
        </p:txBody>
      </p:sp>
    </p:spTree>
    <p:extLst>
      <p:ext uri="{BB962C8B-B14F-4D97-AF65-F5344CB8AC3E}">
        <p14:creationId xmlns:p14="http://schemas.microsoft.com/office/powerpoint/2010/main" val="120527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r" eaLnBrk="1" hangingPunct="1"/>
            <a:r>
              <a:rPr lang="fa-IR" altLang="fa-IR" sz="3400" b="1" dirty="0">
                <a:cs typeface="B Nazanin" panose="00000400000000000000" pitchFamily="2" charset="-78"/>
              </a:rPr>
              <a:t>چه عواملی می توانند باعث آلودگی </a:t>
            </a:r>
            <a:r>
              <a:rPr lang="fa-IR" altLang="fa-IR" sz="3400" b="1" dirty="0" smtClean="0">
                <a:cs typeface="B Nazanin" panose="00000400000000000000" pitchFamily="2" charset="-78"/>
              </a:rPr>
              <a:t>مواد غذایی و طغیان بیماری گردند؟</a:t>
            </a:r>
            <a:endParaRPr lang="en-US" altLang="fa-IR" sz="3400" b="1" dirty="0">
              <a:cs typeface="B Nazanin" panose="00000400000000000000" pitchFamily="2" charset="-78"/>
            </a:endParaRPr>
          </a:p>
        </p:txBody>
      </p:sp>
      <p:sp>
        <p:nvSpPr>
          <p:cNvPr id="23555" name="Rectangle 3"/>
          <p:cNvSpPr>
            <a:spLocks noGrp="1" noChangeArrowheads="1"/>
          </p:cNvSpPr>
          <p:nvPr>
            <p:ph idx="1"/>
          </p:nvPr>
        </p:nvSpPr>
        <p:spPr/>
        <p:txBody>
          <a:bodyPr>
            <a:normAutofit/>
          </a:bodyPr>
          <a:lstStyle/>
          <a:p>
            <a:pPr eaLnBrk="1" hangingPunct="1"/>
            <a:r>
              <a:rPr lang="fa-IR" altLang="fa-IR" dirty="0" smtClean="0">
                <a:cs typeface="B Nazanin" panose="00000400000000000000" pitchFamily="2" charset="-78"/>
              </a:rPr>
              <a:t>کارگران – خاک – هوا- حشرات و جوندگان – حیوانات اهلی نظیر گربه - پرندگان – غذاهای خام – آب آلوده- ظروف و لوازم کار آلوده </a:t>
            </a:r>
          </a:p>
          <a:p>
            <a:pPr marL="0" indent="0" eaLnBrk="1" hangingPunct="1">
              <a:buNone/>
            </a:pPr>
            <a:endParaRPr lang="fa-IR" altLang="fa-IR" dirty="0" smtClean="0">
              <a:cs typeface="B Nazanin" panose="00000400000000000000" pitchFamily="2" charset="-78"/>
            </a:endParaRPr>
          </a:p>
          <a:p>
            <a:pPr eaLnBrk="1" hangingPunct="1"/>
            <a:r>
              <a:rPr lang="fa-IR" altLang="fa-IR" dirty="0" smtClean="0">
                <a:solidFill>
                  <a:srgbClr val="FF0000"/>
                </a:solidFill>
                <a:cs typeface="B Nazanin" panose="00000400000000000000" pitchFamily="2" charset="-78"/>
              </a:rPr>
              <a:t>تعریف مسمومیت مواد غذایی</a:t>
            </a:r>
          </a:p>
          <a:p>
            <a:r>
              <a:rPr lang="fa-IR" altLang="fa-IR" dirty="0" smtClean="0">
                <a:cs typeface="B Nazanin" panose="00000400000000000000" pitchFamily="2" charset="-78"/>
              </a:rPr>
              <a:t>اختلال و عوارضی که در نتیجه مصرف غذاهای آلوده ایجاد میشوند،مسمومیتهای غذایی نام دارند. غذا ممکن است، دراثر ماندگی ویا در موقع تهیه و توزیع و یا اصولا از ابتدای تولید آلوده بوده باشد.</a:t>
            </a:r>
          </a:p>
          <a:p>
            <a:r>
              <a:rPr lang="fa-IR" altLang="fa-IR" dirty="0" smtClean="0">
                <a:cs typeface="B Nazanin" panose="00000400000000000000" pitchFamily="2" charset="-78"/>
              </a:rPr>
              <a:t>مسمومیتهای غذایی که توسط میکروارگانیسم ایجاد می گرددبه علت توکسینی (سمی ) است که از آنها در مواد غذایی یا روده انسانهای مصرف کننده ترشح می گردد .</a:t>
            </a:r>
            <a:endParaRPr lang="en-US" altLang="fa-IR" dirty="0" smtClean="0">
              <a:cs typeface="B Nazanin" panose="00000400000000000000" pitchFamily="2" charset="-78"/>
            </a:endParaRPr>
          </a:p>
          <a:p>
            <a:pPr eaLnBrk="1" hangingPunct="1"/>
            <a:endParaRPr lang="en-US" altLang="fa-IR" dirty="0" smtClean="0">
              <a:cs typeface="B Nazanin" panose="00000400000000000000" pitchFamily="2" charset="-78"/>
            </a:endParaRPr>
          </a:p>
        </p:txBody>
      </p:sp>
    </p:spTree>
    <p:extLst>
      <p:ext uri="{BB962C8B-B14F-4D97-AF65-F5344CB8AC3E}">
        <p14:creationId xmlns:p14="http://schemas.microsoft.com/office/powerpoint/2010/main" val="3302448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r" eaLnBrk="1" hangingPunct="1"/>
            <a:r>
              <a:rPr lang="fa-IR" altLang="fa-IR" sz="3400" b="1" dirty="0">
                <a:cs typeface="B Nazanin" panose="00000400000000000000" pitchFamily="2" charset="-78"/>
              </a:rPr>
              <a:t>در محلهای تهیه و پخت غذا به چه کسانی </a:t>
            </a:r>
            <a:r>
              <a:rPr lang="fa-IR" altLang="fa-IR" sz="3400" b="1" dirty="0" smtClean="0">
                <a:cs typeface="B Nazanin" panose="00000400000000000000" pitchFamily="2" charset="-78"/>
              </a:rPr>
              <a:t>پرسنل آشپزخانه گفته </a:t>
            </a:r>
            <a:r>
              <a:rPr lang="fa-IR" altLang="fa-IR" sz="3400" b="1" dirty="0">
                <a:cs typeface="B Nazanin" panose="00000400000000000000" pitchFamily="2" charset="-78"/>
              </a:rPr>
              <a:t>میشود</a:t>
            </a:r>
            <a:r>
              <a:rPr lang="fa-IR" altLang="fa-IR" sz="3400" dirty="0">
                <a:cs typeface="B Nazanin" panose="00000400000000000000" pitchFamily="2" charset="-78"/>
              </a:rPr>
              <a:t> ؟</a:t>
            </a:r>
            <a:endParaRPr lang="en-US" altLang="fa-IR" sz="3400" dirty="0">
              <a:cs typeface="B Nazanin" panose="00000400000000000000" pitchFamily="2" charset="-78"/>
            </a:endParaRPr>
          </a:p>
        </p:txBody>
      </p:sp>
      <p:sp>
        <p:nvSpPr>
          <p:cNvPr id="24579" name="Rectangle 3"/>
          <p:cNvSpPr>
            <a:spLocks noGrp="1" noChangeArrowheads="1"/>
          </p:cNvSpPr>
          <p:nvPr>
            <p:ph idx="1"/>
          </p:nvPr>
        </p:nvSpPr>
        <p:spPr>
          <a:xfrm>
            <a:off x="838199" y="1825625"/>
            <a:ext cx="10882745" cy="4351338"/>
          </a:xfrm>
        </p:spPr>
        <p:txBody>
          <a:bodyPr>
            <a:normAutofit/>
          </a:bodyPr>
          <a:lstStyle/>
          <a:p>
            <a:pPr marL="609600" indent="-609600"/>
            <a:r>
              <a:rPr lang="fa-IR" altLang="fa-IR" dirty="0" smtClean="0">
                <a:solidFill>
                  <a:srgbClr val="FF0000"/>
                </a:solidFill>
                <a:cs typeface="B Nazanin" panose="00000400000000000000" pitchFamily="2" charset="-78"/>
              </a:rPr>
              <a:t>خرید کننده </a:t>
            </a:r>
            <a:r>
              <a:rPr lang="fa-IR" altLang="fa-IR" dirty="0" smtClean="0">
                <a:cs typeface="B Nazanin" panose="00000400000000000000" pitchFamily="2" charset="-78"/>
              </a:rPr>
              <a:t>که میتواند کارپرداز شرکت ویا سایرین  نیز این کار را بکنند ولی معمولا در کشورما جزء نیروی آشپزخانه محسوب نمیشود</a:t>
            </a:r>
          </a:p>
          <a:p>
            <a:pPr marL="609600" indent="-609600"/>
            <a:r>
              <a:rPr lang="fa-IR" altLang="fa-IR" dirty="0" smtClean="0">
                <a:solidFill>
                  <a:srgbClr val="FF0000"/>
                </a:solidFill>
                <a:cs typeface="B Nazanin" panose="00000400000000000000" pitchFamily="2" charset="-78"/>
              </a:rPr>
              <a:t>آماده کننده </a:t>
            </a:r>
            <a:r>
              <a:rPr lang="fa-IR" altLang="fa-IR" dirty="0" smtClean="0">
                <a:cs typeface="B Nazanin" panose="00000400000000000000" pitchFamily="2" charset="-78"/>
              </a:rPr>
              <a:t>مواد غذایی خام برای طبخ (پاک کننده سبزی –پوست گیر – خردکننده گوشت ... که در شرکتهای کوچک همان آشپز وکمک آشپز هستند)</a:t>
            </a:r>
          </a:p>
          <a:p>
            <a:pPr marL="609600" indent="-609600"/>
            <a:r>
              <a:rPr lang="fa-IR" altLang="fa-IR" dirty="0" smtClean="0">
                <a:solidFill>
                  <a:srgbClr val="FF0000"/>
                </a:solidFill>
                <a:cs typeface="B Nazanin" panose="00000400000000000000" pitchFamily="2" charset="-78"/>
              </a:rPr>
              <a:t>سرآشپز</a:t>
            </a:r>
            <a:r>
              <a:rPr lang="fa-IR" altLang="fa-IR" dirty="0" smtClean="0">
                <a:cs typeface="B Nazanin" panose="00000400000000000000" pitchFamily="2" charset="-78"/>
              </a:rPr>
              <a:t> </a:t>
            </a:r>
          </a:p>
          <a:p>
            <a:pPr marL="609600" indent="-609600"/>
            <a:r>
              <a:rPr lang="fa-IR" altLang="fa-IR" dirty="0" smtClean="0">
                <a:solidFill>
                  <a:srgbClr val="FF0000"/>
                </a:solidFill>
                <a:cs typeface="B Nazanin" panose="00000400000000000000" pitchFamily="2" charset="-78"/>
              </a:rPr>
              <a:t>کمک آشپز </a:t>
            </a:r>
          </a:p>
          <a:p>
            <a:pPr marL="609600" indent="-609600"/>
            <a:r>
              <a:rPr lang="fa-IR" altLang="fa-IR" dirty="0" smtClean="0">
                <a:solidFill>
                  <a:srgbClr val="FF0000"/>
                </a:solidFill>
                <a:cs typeface="B Nazanin" panose="00000400000000000000" pitchFamily="2" charset="-78"/>
              </a:rPr>
              <a:t>پذیرایی کنندگان </a:t>
            </a:r>
            <a:r>
              <a:rPr lang="fa-IR" altLang="fa-IR" dirty="0" smtClean="0">
                <a:cs typeface="B Nazanin" panose="00000400000000000000" pitchFamily="2" charset="-78"/>
              </a:rPr>
              <a:t>وکارکنان آبدارخانه ها و..</a:t>
            </a:r>
          </a:p>
          <a:p>
            <a:pPr marL="609600" indent="-609600"/>
            <a:r>
              <a:rPr lang="fa-IR" altLang="fa-IR" dirty="0" smtClean="0">
                <a:solidFill>
                  <a:srgbClr val="FF0000"/>
                </a:solidFill>
                <a:cs typeface="B Nazanin" panose="00000400000000000000" pitchFamily="2" charset="-78"/>
              </a:rPr>
              <a:t>شوینده ظروف </a:t>
            </a:r>
            <a:r>
              <a:rPr lang="fa-IR" altLang="fa-IR" dirty="0" smtClean="0">
                <a:cs typeface="B Nazanin" panose="00000400000000000000" pitchFamily="2" charset="-78"/>
              </a:rPr>
              <a:t>ونظافت چی (میتواند کمک آشپز هم باشد)</a:t>
            </a:r>
          </a:p>
          <a:p>
            <a:pPr marL="609600" indent="-609600"/>
            <a:r>
              <a:rPr lang="fa-IR" altLang="fa-IR" dirty="0" smtClean="0">
                <a:solidFill>
                  <a:srgbClr val="FF0000"/>
                </a:solidFill>
                <a:cs typeface="B Nazanin" panose="00000400000000000000" pitchFamily="2" charset="-78"/>
              </a:rPr>
              <a:t>کارگران حمل کننده مواد غذایی </a:t>
            </a:r>
            <a:r>
              <a:rPr lang="fa-IR" altLang="fa-IR" dirty="0" smtClean="0">
                <a:cs typeface="B Nazanin" panose="00000400000000000000" pitchFamily="2" charset="-78"/>
              </a:rPr>
              <a:t>به انبار یا آشپز خانه یا کارگران کمکی در ساعات شلوغی کار</a:t>
            </a:r>
            <a:endParaRPr lang="en-US" altLang="fa-IR" dirty="0" smtClean="0">
              <a:cs typeface="B Nazanin" panose="00000400000000000000" pitchFamily="2" charset="-78"/>
            </a:endParaRPr>
          </a:p>
        </p:txBody>
      </p:sp>
    </p:spTree>
    <p:extLst>
      <p:ext uri="{BB962C8B-B14F-4D97-AF65-F5344CB8AC3E}">
        <p14:creationId xmlns:p14="http://schemas.microsoft.com/office/powerpoint/2010/main" val="3397974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875" y="428626"/>
            <a:ext cx="8229600" cy="1000125"/>
          </a:xfrm>
        </p:spPr>
        <p:txBody>
          <a:bodyPr>
            <a:normAutofit fontScale="90000"/>
          </a:bodyPr>
          <a:lstStyle/>
          <a:p>
            <a:pPr algn="ctr" eaLnBrk="1" hangingPunct="1">
              <a:defRPr/>
            </a:pPr>
            <a:r>
              <a:rPr lang="en-US" sz="3600" dirty="0">
                <a:cs typeface="B Nazanin" pitchFamily="2" charset="-78"/>
              </a:rPr>
              <a:t/>
            </a:r>
            <a:br>
              <a:rPr lang="en-US" sz="3600" dirty="0">
                <a:cs typeface="B Nazanin" pitchFamily="2" charset="-78"/>
              </a:rPr>
            </a:br>
            <a:r>
              <a:rPr lang="fa-IR" sz="3600" dirty="0">
                <a:solidFill>
                  <a:srgbClr val="FF0000"/>
                </a:solidFill>
                <a:cs typeface="B Nazanin" pitchFamily="2" charset="-78"/>
              </a:rPr>
              <a:t>ر</a:t>
            </a:r>
            <a:r>
              <a:rPr lang="fa-IR" sz="3600" b="1" dirty="0">
                <a:solidFill>
                  <a:srgbClr val="FF0000"/>
                </a:solidFill>
                <a:cs typeface="B Nazanin" pitchFamily="2" charset="-78"/>
              </a:rPr>
              <a:t>اه های آلودگی مواد غذایی توسط </a:t>
            </a:r>
            <a:r>
              <a:rPr lang="fa-IR" sz="3600" b="1" dirty="0" smtClean="0">
                <a:solidFill>
                  <a:srgbClr val="FF0000"/>
                </a:solidFill>
                <a:cs typeface="B Nazanin" pitchFamily="2" charset="-78"/>
              </a:rPr>
              <a:t>کارکنان</a:t>
            </a:r>
            <a:br>
              <a:rPr lang="fa-IR" sz="3600" b="1" dirty="0" smtClean="0">
                <a:solidFill>
                  <a:srgbClr val="FF0000"/>
                </a:solidFill>
                <a:cs typeface="B Nazanin" pitchFamily="2" charset="-78"/>
              </a:rPr>
            </a:br>
            <a:r>
              <a:rPr lang="fa-IR" sz="3600" b="1" dirty="0" smtClean="0">
                <a:solidFill>
                  <a:srgbClr val="FF0000"/>
                </a:solidFill>
                <a:cs typeface="B Nazanin" pitchFamily="2" charset="-78"/>
              </a:rPr>
              <a:t>(غیر از آلودگیهای محیطی)</a:t>
            </a:r>
            <a:endParaRPr lang="en-US" sz="3600" dirty="0">
              <a:solidFill>
                <a:srgbClr val="FF0000"/>
              </a:solidFill>
              <a:cs typeface="B Nazanin" pitchFamily="2" charset="-78"/>
            </a:endParaRPr>
          </a:p>
        </p:txBody>
      </p:sp>
      <p:sp>
        <p:nvSpPr>
          <p:cNvPr id="18435" name="Content Placeholder 2"/>
          <p:cNvSpPr>
            <a:spLocks noGrp="1"/>
          </p:cNvSpPr>
          <p:nvPr>
            <p:ph idx="1"/>
          </p:nvPr>
        </p:nvSpPr>
        <p:spPr/>
        <p:txBody>
          <a:bodyPr>
            <a:normAutofit/>
          </a:bodyPr>
          <a:lstStyle/>
          <a:p>
            <a:r>
              <a:rPr lang="fa-IR" altLang="fa-IR" sz="2400" b="1" dirty="0" smtClean="0">
                <a:solidFill>
                  <a:srgbClr val="FF0000"/>
                </a:solidFill>
              </a:rPr>
              <a:t>بهداشت فردی کارگران</a:t>
            </a:r>
          </a:p>
          <a:p>
            <a:pPr marL="0" indent="0">
              <a:buNone/>
            </a:pPr>
            <a:r>
              <a:rPr lang="fa-IR" altLang="fa-IR" sz="2400" dirty="0" smtClean="0"/>
              <a:t>منظور از بهداشت فردی کارگران ،سلامت جسمی ،نظافت شخصی و عادات و رفتارهای  بهداشتی ایشان می باشد . بطوریکه با رعایت این موارد از آلودگی مواد غذایی و محیط کار آنها جلوگیری به عمل اید.</a:t>
            </a:r>
            <a:endParaRPr lang="en-US" altLang="fa-IR" sz="2400" dirty="0" smtClean="0"/>
          </a:p>
          <a:p>
            <a:pPr algn="r" eaLnBrk="1" hangingPunct="1">
              <a:buFont typeface="Wingdings 2" panose="05020102010507070707" pitchFamily="18" charset="2"/>
              <a:buNone/>
            </a:pPr>
            <a:r>
              <a:rPr lang="fa-IR" altLang="fa-IR" sz="2400" dirty="0" smtClean="0">
                <a:ea typeface="Majalla UI"/>
                <a:cs typeface="B Nazanin" panose="00000400000000000000" pitchFamily="2" charset="-78"/>
              </a:rPr>
              <a:t>چنانچه </a:t>
            </a:r>
            <a:r>
              <a:rPr lang="fa-IR" altLang="fa-IR" sz="2400" dirty="0">
                <a:ea typeface="Majalla UI"/>
                <a:cs typeface="B Nazanin" panose="00000400000000000000" pitchFamily="2" charset="-78"/>
              </a:rPr>
              <a:t>کارکنان در محیط کار موازین بهداشتی را رعایت ننمایند به اشکال گوناگون موجب آلودگی مواد غذایی و محیط کار می شوند که مهمترین آنها </a:t>
            </a:r>
          </a:p>
          <a:p>
            <a:pPr algn="r" eaLnBrk="1" hangingPunct="1">
              <a:buFont typeface="Wingdings 2" panose="05020102010507070707" pitchFamily="18" charset="2"/>
              <a:buNone/>
            </a:pPr>
            <a:r>
              <a:rPr lang="fa-IR" altLang="fa-IR" sz="2400" dirty="0">
                <a:ea typeface="Majalla UI"/>
                <a:cs typeface="B Nazanin" panose="00000400000000000000" pitchFamily="2" charset="-78"/>
              </a:rPr>
              <a:t>عبارتند از </a:t>
            </a:r>
            <a:r>
              <a:rPr lang="fa-IR" altLang="fa-IR" sz="2400" dirty="0" smtClean="0">
                <a:ea typeface="Majalla UI"/>
                <a:cs typeface="B Nazanin" panose="00000400000000000000" pitchFamily="2" charset="-78"/>
              </a:rPr>
              <a:t>:</a:t>
            </a:r>
            <a:endParaRPr lang="fa-IR" altLang="fa-IR" sz="2400" b="1" dirty="0">
              <a:ea typeface="Majalla UI"/>
              <a:cs typeface="B Nazanin" panose="00000400000000000000" pitchFamily="2" charset="-78"/>
            </a:endParaRPr>
          </a:p>
          <a:p>
            <a:pPr algn="r"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a:t>
            </a:r>
            <a:r>
              <a:rPr lang="fa-IR" altLang="fa-IR" sz="2400" b="1" dirty="0">
                <a:ea typeface="Majalla UI"/>
                <a:cs typeface="B Nazanin" panose="00000400000000000000" pitchFamily="2" charset="-78"/>
              </a:rPr>
              <a:t> پوست</a:t>
            </a:r>
            <a:endParaRPr lang="fa-IR" altLang="fa-IR" sz="2400" dirty="0">
              <a:ea typeface="Majalla UI"/>
              <a:cs typeface="B Nazanin" panose="00000400000000000000" pitchFamily="2" charset="-78"/>
            </a:endParaRPr>
          </a:p>
          <a:p>
            <a:pPr algn="r"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a:t>
            </a:r>
            <a:r>
              <a:rPr lang="fa-IR" altLang="fa-IR" sz="2400" b="1" dirty="0">
                <a:ea typeface="Majalla UI"/>
                <a:cs typeface="B Nazanin" panose="00000400000000000000" pitchFamily="2" charset="-78"/>
              </a:rPr>
              <a:t> دهان ، حلق ، بینی ، چشم و گوش</a:t>
            </a:r>
            <a:endParaRPr lang="fa-IR" altLang="fa-IR" sz="2400" dirty="0">
              <a:ea typeface="Majalla UI"/>
              <a:cs typeface="B Nazanin" panose="00000400000000000000" pitchFamily="2" charset="-78"/>
            </a:endParaRPr>
          </a:p>
          <a:p>
            <a:pPr algn="r" eaLnBrk="1" hangingPunct="1"/>
            <a:r>
              <a:rPr lang="fa-IR" altLang="fa-IR" sz="2400" b="1" dirty="0" smtClean="0">
                <a:ea typeface="Majalla UI"/>
                <a:cs typeface="B Nazanin" panose="00000400000000000000" pitchFamily="2" charset="-78"/>
              </a:rPr>
              <a:t>دستگاه گوارش</a:t>
            </a:r>
          </a:p>
          <a:p>
            <a:endParaRPr lang="en-US" altLang="fa-IR" sz="2400" dirty="0">
              <a:solidFill>
                <a:srgbClr val="FF0000"/>
              </a:solidFill>
              <a:ea typeface="Majalla UI"/>
              <a:cs typeface="B Nazanin" panose="00000400000000000000" pitchFamily="2" charset="-78"/>
            </a:endParaRPr>
          </a:p>
        </p:txBody>
      </p:sp>
      <p:sp>
        <p:nvSpPr>
          <p:cNvPr id="3" name="Footer Placeholder 2"/>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887175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44682" y="0"/>
            <a:ext cx="10515600" cy="1325563"/>
          </a:xfrm>
        </p:spPr>
        <p:txBody>
          <a:bodyPr/>
          <a:lstStyle/>
          <a:p>
            <a:pPr algn="r" eaLnBrk="1" hangingPunct="1"/>
            <a:r>
              <a:rPr lang="fa-IR" altLang="fa-IR" sz="3400" b="1" dirty="0">
                <a:solidFill>
                  <a:srgbClr val="FF0000"/>
                </a:solidFill>
                <a:cs typeface="B Nazanin" panose="00000400000000000000" pitchFamily="2" charset="-78"/>
              </a:rPr>
              <a:t>چگونه مواد غذایی توسط کارگران آلوده میگردد؟</a:t>
            </a:r>
            <a:endParaRPr lang="en-US" altLang="fa-IR" sz="3400" b="1" dirty="0">
              <a:solidFill>
                <a:srgbClr val="FF0000"/>
              </a:solidFill>
              <a:cs typeface="B Nazanin" panose="00000400000000000000" pitchFamily="2" charset="-78"/>
            </a:endParaRPr>
          </a:p>
        </p:txBody>
      </p:sp>
      <p:sp>
        <p:nvSpPr>
          <p:cNvPr id="27651" name="Rectangle 3"/>
          <p:cNvSpPr>
            <a:spLocks noGrp="1" noChangeArrowheads="1"/>
          </p:cNvSpPr>
          <p:nvPr>
            <p:ph idx="1"/>
          </p:nvPr>
        </p:nvSpPr>
        <p:spPr>
          <a:xfrm>
            <a:off x="2090739" y="1390918"/>
            <a:ext cx="8727515" cy="5206732"/>
          </a:xfrm>
        </p:spPr>
        <p:txBody>
          <a:bodyPr>
            <a:normAutofit fontScale="92500" lnSpcReduction="10000"/>
          </a:bodyPr>
          <a:lstStyle/>
          <a:p>
            <a:pPr eaLnBrk="1" hangingPunct="1">
              <a:lnSpc>
                <a:spcPct val="90000"/>
              </a:lnSpc>
            </a:pPr>
            <a:r>
              <a:rPr lang="fa-IR" altLang="fa-IR" sz="2600" dirty="0">
                <a:cs typeface="B Nazanin" panose="00000400000000000000" pitchFamily="2" charset="-78"/>
              </a:rPr>
              <a:t>ایجادآلودگی در مواد غذایی توسط کارگران اکثر از طریق زیر صورت میگیرد</a:t>
            </a:r>
            <a:endParaRPr lang="fa-IR" altLang="fa-IR" sz="2600" b="1" dirty="0">
              <a:cs typeface="B Nazanin" panose="00000400000000000000" pitchFamily="2" charset="-78"/>
            </a:endParaRPr>
          </a:p>
          <a:p>
            <a:pPr eaLnBrk="1" hangingPunct="1">
              <a:lnSpc>
                <a:spcPct val="90000"/>
              </a:lnSpc>
            </a:pPr>
            <a:r>
              <a:rPr lang="fa-IR" altLang="fa-IR" sz="2600" b="1" dirty="0">
                <a:solidFill>
                  <a:srgbClr val="7030A0"/>
                </a:solidFill>
                <a:cs typeface="B Nazanin" panose="00000400000000000000" pitchFamily="2" charset="-78"/>
              </a:rPr>
              <a:t>الف- وجود زخم یا  جوش در بدن</a:t>
            </a:r>
            <a:endParaRPr lang="fa-IR" altLang="fa-IR" sz="2600" dirty="0">
              <a:solidFill>
                <a:srgbClr val="7030A0"/>
              </a:solidFill>
              <a:cs typeface="B Nazanin" panose="00000400000000000000" pitchFamily="2" charset="-78"/>
            </a:endParaRPr>
          </a:p>
          <a:p>
            <a:pPr eaLnBrk="1" hangingPunct="1">
              <a:lnSpc>
                <a:spcPct val="90000"/>
              </a:lnSpc>
            </a:pPr>
            <a:r>
              <a:rPr lang="fa-IR" altLang="fa-IR" sz="2600" dirty="0">
                <a:cs typeface="B Nazanin" panose="00000400000000000000" pitchFamily="2" charset="-78"/>
              </a:rPr>
              <a:t>وجود زخم یا جوش در بدن ((که </a:t>
            </a:r>
            <a:r>
              <a:rPr lang="fa-IR" altLang="fa-IR" sz="2600" dirty="0" smtClean="0">
                <a:cs typeface="B Nazanin" panose="00000400000000000000" pitchFamily="2" charset="-78"/>
              </a:rPr>
              <a:t>معمولا توسط </a:t>
            </a:r>
            <a:r>
              <a:rPr lang="fa-IR" altLang="fa-IR" sz="2600" dirty="0">
                <a:cs typeface="B Nazanin" panose="00000400000000000000" pitchFamily="2" charset="-78"/>
              </a:rPr>
              <a:t>دست کارگران مبتلا صورت میگیرد))</a:t>
            </a:r>
            <a:endParaRPr lang="fa-IR" altLang="fa-IR" sz="2600" b="1" dirty="0">
              <a:cs typeface="B Nazanin" panose="00000400000000000000" pitchFamily="2" charset="-78"/>
            </a:endParaRPr>
          </a:p>
          <a:p>
            <a:pPr eaLnBrk="1" hangingPunct="1">
              <a:lnSpc>
                <a:spcPct val="90000"/>
              </a:lnSpc>
            </a:pPr>
            <a:r>
              <a:rPr lang="fa-IR" altLang="fa-IR" sz="2600" b="1" dirty="0">
                <a:solidFill>
                  <a:srgbClr val="7030A0"/>
                </a:solidFill>
                <a:cs typeface="B Nazanin" panose="00000400000000000000" pitchFamily="2" charset="-78"/>
              </a:rPr>
              <a:t>ب- داشتن بیماریهای تنفسی</a:t>
            </a:r>
            <a:endParaRPr lang="fa-IR" altLang="fa-IR" sz="2600" dirty="0">
              <a:solidFill>
                <a:srgbClr val="7030A0"/>
              </a:solidFill>
              <a:cs typeface="B Nazanin" panose="00000400000000000000" pitchFamily="2" charset="-78"/>
            </a:endParaRPr>
          </a:p>
          <a:p>
            <a:pPr eaLnBrk="1" hangingPunct="1">
              <a:lnSpc>
                <a:spcPct val="90000"/>
              </a:lnSpc>
            </a:pPr>
            <a:r>
              <a:rPr lang="fa-IR" altLang="fa-IR" sz="2600" dirty="0">
                <a:cs typeface="B Nazanin" panose="00000400000000000000" pitchFamily="2" charset="-78"/>
              </a:rPr>
              <a:t>داشتن بیماریهای تنفسی نظیر سل (که در اثر عطسه و سرفه وصحبت کردن منتقل میگردد)</a:t>
            </a:r>
            <a:endParaRPr lang="fa-IR" altLang="fa-IR" sz="2600" b="1" dirty="0">
              <a:cs typeface="B Nazanin" panose="00000400000000000000" pitchFamily="2" charset="-78"/>
            </a:endParaRPr>
          </a:p>
          <a:p>
            <a:pPr eaLnBrk="1" hangingPunct="1">
              <a:lnSpc>
                <a:spcPct val="90000"/>
              </a:lnSpc>
            </a:pPr>
            <a:r>
              <a:rPr lang="fa-IR" altLang="fa-IR" sz="2600" b="1" dirty="0">
                <a:solidFill>
                  <a:srgbClr val="7030A0"/>
                </a:solidFill>
                <a:cs typeface="B Nazanin" panose="00000400000000000000" pitchFamily="2" charset="-78"/>
              </a:rPr>
              <a:t>ج- داشتن بیماریهای روده ای</a:t>
            </a:r>
            <a:endParaRPr lang="fa-IR" altLang="fa-IR" sz="2600" dirty="0">
              <a:solidFill>
                <a:srgbClr val="7030A0"/>
              </a:solidFill>
              <a:cs typeface="B Nazanin" panose="00000400000000000000" pitchFamily="2" charset="-78"/>
            </a:endParaRPr>
          </a:p>
          <a:p>
            <a:r>
              <a:rPr lang="fa-IR" altLang="fa-IR" sz="2600" dirty="0">
                <a:cs typeface="B Nazanin" panose="00000400000000000000" pitchFamily="2" charset="-78"/>
              </a:rPr>
              <a:t>بیماریهای روده ای نظیر اسهال خونی ،حصبه ، انگل روده ای </a:t>
            </a:r>
            <a:endParaRPr lang="fa-IR" altLang="fa-IR" sz="2600" dirty="0" smtClean="0">
              <a:cs typeface="B Nazanin" panose="00000400000000000000" pitchFamily="2" charset="-78"/>
            </a:endParaRPr>
          </a:p>
          <a:p>
            <a:pPr marL="0" indent="0">
              <a:buNone/>
            </a:pPr>
            <a:r>
              <a:rPr lang="fa-IR" altLang="fa-IR" sz="2600" dirty="0" smtClean="0">
                <a:ea typeface="Majalla UI"/>
                <a:cs typeface="B Nazanin" panose="00000400000000000000" pitchFamily="2" charset="-78"/>
              </a:rPr>
              <a:t>مهم </a:t>
            </a:r>
            <a:r>
              <a:rPr lang="fa-IR" altLang="fa-IR" sz="2600" dirty="0">
                <a:ea typeface="Majalla UI"/>
                <a:cs typeface="B Nazanin" panose="00000400000000000000" pitchFamily="2" charset="-78"/>
              </a:rPr>
              <a:t>ترین میکروبهای </a:t>
            </a:r>
            <a:r>
              <a:rPr lang="fa-IR" altLang="fa-IR" sz="2600" dirty="0" smtClean="0">
                <a:ea typeface="Majalla UI"/>
                <a:cs typeface="B Nazanin" panose="00000400000000000000" pitchFamily="2" charset="-78"/>
              </a:rPr>
              <a:t>روده ای شامل </a:t>
            </a:r>
            <a:r>
              <a:rPr lang="fa-IR" altLang="fa-IR" sz="2600" dirty="0">
                <a:ea typeface="Majalla UI"/>
                <a:cs typeface="B Nazanin" panose="00000400000000000000" pitchFamily="2" charset="-78"/>
              </a:rPr>
              <a:t>کلیفرم ها ، سالمونلا ، اشرشیا کلی و نیز باکتری کلستریدیوم می باشد .</a:t>
            </a:r>
            <a:endParaRPr lang="en-US" altLang="fa-IR" sz="2600" dirty="0">
              <a:cs typeface="B Nazanin" panose="00000400000000000000" pitchFamily="2" charset="-78"/>
            </a:endParaRPr>
          </a:p>
          <a:p>
            <a:r>
              <a:rPr lang="fa-IR" altLang="fa-IR" sz="2600" dirty="0">
                <a:cs typeface="B Nazanin" panose="00000400000000000000" pitchFamily="2" charset="-78"/>
              </a:rPr>
              <a:t>آلودگی های کلیفرمی از راه مدفوع منتقل می شوند بنابراین ضروری است پس از خروج از دست شویی دست ها با آب و صابون تمیز شسته شوند و در صورت امکان از محلول های سترون کننده قوی و مناسب استفاده شود.</a:t>
            </a:r>
            <a:endParaRPr lang="en-US" altLang="fa-IR" sz="2600" dirty="0">
              <a:cs typeface="B Nazanin" panose="00000400000000000000" pitchFamily="2" charset="-78"/>
            </a:endParaRPr>
          </a:p>
          <a:p>
            <a:pPr eaLnBrk="1" hangingPunct="1">
              <a:lnSpc>
                <a:spcPct val="90000"/>
              </a:lnSpc>
            </a:pPr>
            <a:endParaRPr lang="en-US" altLang="fa-IR" sz="2600" dirty="0">
              <a:cs typeface="B Nazanin" panose="00000400000000000000" pitchFamily="2" charset="-78"/>
            </a:endParaRPr>
          </a:p>
        </p:txBody>
      </p:sp>
    </p:spTree>
    <p:extLst>
      <p:ext uri="{BB962C8B-B14F-4D97-AF65-F5344CB8AC3E}">
        <p14:creationId xmlns:p14="http://schemas.microsoft.com/office/powerpoint/2010/main" val="1325396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fa-IR" dirty="0">
                <a:solidFill>
                  <a:srgbClr val="00CC00"/>
                </a:solidFill>
                <a:cs typeface="B Nazanin" panose="00000400000000000000" pitchFamily="2" charset="-78"/>
              </a:rPr>
              <a:t>باسيلوس سرئوس</a:t>
            </a:r>
            <a:endParaRPr lang="en-US" dirty="0">
              <a:solidFill>
                <a:srgbClr val="00CC00"/>
              </a:solidFill>
              <a:cs typeface="B Nazanin" panose="00000400000000000000" pitchFamily="2" charset="-78"/>
            </a:endParaRPr>
          </a:p>
        </p:txBody>
      </p:sp>
      <p:sp>
        <p:nvSpPr>
          <p:cNvPr id="23556" name="Rectangle 3"/>
          <p:cNvSpPr>
            <a:spLocks noGrp="1" noChangeArrowheads="1"/>
          </p:cNvSpPr>
          <p:nvPr>
            <p:ph idx="1"/>
          </p:nvPr>
        </p:nvSpPr>
        <p:spPr/>
        <p:txBody>
          <a:bodyPr/>
          <a:lstStyle/>
          <a:p>
            <a:r>
              <a:rPr lang="fa-IR" altLang="fa-IR" dirty="0" smtClean="0">
                <a:solidFill>
                  <a:srgbClr val="FF0000"/>
                </a:solidFill>
                <a:cs typeface="B Nazanin" panose="00000400000000000000" pitchFamily="2" charset="-78"/>
              </a:rPr>
              <a:t>مخزن عفونت :</a:t>
            </a:r>
          </a:p>
          <a:p>
            <a:pPr algn="r">
              <a:buFontTx/>
              <a:buNone/>
            </a:pPr>
            <a:r>
              <a:rPr lang="en-US" altLang="fa-IR" dirty="0" smtClean="0">
                <a:cs typeface="B Nazanin" panose="00000400000000000000" pitchFamily="2" charset="-78"/>
              </a:rPr>
              <a:t> </a:t>
            </a:r>
            <a:r>
              <a:rPr lang="fa-IR" altLang="fa-IR" dirty="0" smtClean="0">
                <a:cs typeface="B Nazanin" panose="00000400000000000000" pitchFamily="2" charset="-78"/>
              </a:rPr>
              <a:t>خاك ،‌ غبار ، غلات ،‌ ادويه جات ،‌ محصولات لبني ،‌ برنج</a:t>
            </a:r>
          </a:p>
          <a:p>
            <a:r>
              <a:rPr lang="fa-IR" altLang="fa-IR" dirty="0" smtClean="0">
                <a:solidFill>
                  <a:srgbClr val="FF0000"/>
                </a:solidFill>
                <a:cs typeface="B Nazanin" panose="00000400000000000000" pitchFamily="2" charset="-78"/>
              </a:rPr>
              <a:t>راه انتقال : </a:t>
            </a:r>
            <a:r>
              <a:rPr lang="en-US" altLang="fa-IR" dirty="0" smtClean="0">
                <a:solidFill>
                  <a:srgbClr val="FF0000"/>
                </a:solidFill>
                <a:cs typeface="B Nazanin" panose="00000400000000000000" pitchFamily="2" charset="-78"/>
              </a:rPr>
              <a:t>  </a:t>
            </a:r>
            <a:endParaRPr lang="fa-IR" altLang="fa-IR" dirty="0" smtClean="0">
              <a:solidFill>
                <a:srgbClr val="FF0000"/>
              </a:solidFill>
              <a:cs typeface="B Nazanin" panose="00000400000000000000" pitchFamily="2" charset="-78"/>
            </a:endParaRPr>
          </a:p>
          <a:p>
            <a:pPr algn="r">
              <a:buFontTx/>
              <a:buNone/>
            </a:pPr>
            <a:r>
              <a:rPr lang="fa-IR" altLang="fa-IR" dirty="0" smtClean="0">
                <a:cs typeface="B Nazanin" panose="00000400000000000000" pitchFamily="2" charset="-78"/>
              </a:rPr>
              <a:t>خوردن مواد غذايي بصورت خام يا نيم پخته                  </a:t>
            </a:r>
          </a:p>
          <a:p>
            <a:r>
              <a:rPr lang="fa-IR" altLang="fa-IR" dirty="0" smtClean="0">
                <a:solidFill>
                  <a:srgbClr val="FF0000"/>
                </a:solidFill>
                <a:cs typeface="B Nazanin" panose="00000400000000000000" pitchFamily="2" charset="-78"/>
              </a:rPr>
              <a:t>راه پيشگيري : </a:t>
            </a:r>
          </a:p>
          <a:p>
            <a:pPr algn="r">
              <a:buFontTx/>
              <a:buNone/>
            </a:pPr>
            <a:r>
              <a:rPr lang="fa-IR" altLang="fa-IR" dirty="0" smtClean="0">
                <a:cs typeface="B Nazanin" panose="00000400000000000000" pitchFamily="2" charset="-78"/>
              </a:rPr>
              <a:t>درجه حرارت مناسب بالاي 50 درجه غذا پخته شود</a:t>
            </a:r>
            <a:endParaRPr lang="en-US" altLang="fa-IR" dirty="0" smtClean="0">
              <a:cs typeface="B Nazanin"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03BE167C-0E92-4104-BE2D-F67D3B681C80}" type="slidenum">
              <a:rPr lang="ar-SA" smtClean="0">
                <a:solidFill>
                  <a:srgbClr val="FFFF00"/>
                </a:solidFill>
              </a:rPr>
              <a:pPr eaLnBrk="1" hangingPunct="1">
                <a:defRPr/>
              </a:pPr>
              <a:t>15</a:t>
            </a:fld>
            <a:endParaRPr lang="en-US" smtClean="0">
              <a:solidFill>
                <a:srgbClr val="FFFF00"/>
              </a:solidFill>
            </a:endParaRPr>
          </a:p>
        </p:txBody>
      </p:sp>
    </p:spTree>
    <p:extLst>
      <p:ext uri="{BB962C8B-B14F-4D97-AF65-F5344CB8AC3E}">
        <p14:creationId xmlns:p14="http://schemas.microsoft.com/office/powerpoint/2010/main" val="3257856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fa-IR" dirty="0">
                <a:solidFill>
                  <a:srgbClr val="00CC00"/>
                </a:solidFill>
                <a:cs typeface="B Nazanin" panose="00000400000000000000" pitchFamily="2" charset="-78"/>
              </a:rPr>
              <a:t>ويبريوكلرا</a:t>
            </a:r>
            <a:endParaRPr lang="en-US" dirty="0">
              <a:solidFill>
                <a:srgbClr val="00CC00"/>
              </a:solidFill>
              <a:cs typeface="B Nazanin" panose="00000400000000000000" pitchFamily="2" charset="-78"/>
            </a:endParaRPr>
          </a:p>
        </p:txBody>
      </p:sp>
      <p:sp>
        <p:nvSpPr>
          <p:cNvPr id="24580" name="Rectangle 3"/>
          <p:cNvSpPr>
            <a:spLocks noGrp="1" noChangeArrowheads="1"/>
          </p:cNvSpPr>
          <p:nvPr>
            <p:ph idx="1"/>
          </p:nvPr>
        </p:nvSpPr>
        <p:spPr/>
        <p:txBody>
          <a:bodyPr>
            <a:normAutofit/>
          </a:bodyPr>
          <a:lstStyle/>
          <a:p>
            <a:r>
              <a:rPr lang="fa-IR" altLang="fa-IR" dirty="0" smtClean="0">
                <a:solidFill>
                  <a:srgbClr val="FF0000"/>
                </a:solidFill>
                <a:cs typeface="B Nazanin" panose="00000400000000000000" pitchFamily="2" charset="-78"/>
              </a:rPr>
              <a:t>مخزن عفونت :</a:t>
            </a:r>
          </a:p>
          <a:p>
            <a:pPr algn="r">
              <a:buFontTx/>
              <a:buNone/>
            </a:pPr>
            <a:r>
              <a:rPr lang="fa-IR" altLang="fa-IR" dirty="0" smtClean="0">
                <a:cs typeface="B Nazanin" panose="00000400000000000000" pitchFamily="2" charset="-78"/>
              </a:rPr>
              <a:t>آب آلوده ، سبزيجات ، مواد غذايي دريايي آلوده ،‌ افراد آلوده</a:t>
            </a:r>
          </a:p>
          <a:p>
            <a:r>
              <a:rPr lang="fa-IR" altLang="fa-IR" dirty="0" smtClean="0">
                <a:solidFill>
                  <a:srgbClr val="FF0000"/>
                </a:solidFill>
                <a:cs typeface="B Nazanin" panose="00000400000000000000" pitchFamily="2" charset="-78"/>
              </a:rPr>
              <a:t>راه انتقال :</a:t>
            </a:r>
          </a:p>
          <a:p>
            <a:pPr algn="r">
              <a:buFontTx/>
              <a:buNone/>
            </a:pPr>
            <a:r>
              <a:rPr lang="fa-IR" altLang="fa-IR" dirty="0" smtClean="0">
                <a:cs typeface="B Nazanin" panose="00000400000000000000" pitchFamily="2" charset="-78"/>
              </a:rPr>
              <a:t>آب ، غذا ، انسان </a:t>
            </a:r>
          </a:p>
          <a:p>
            <a:r>
              <a:rPr lang="fa-IR" altLang="fa-IR" dirty="0" smtClean="0">
                <a:solidFill>
                  <a:srgbClr val="FF0000"/>
                </a:solidFill>
                <a:cs typeface="B Nazanin" panose="00000400000000000000" pitchFamily="2" charset="-78"/>
              </a:rPr>
              <a:t>راه پيشگيري :</a:t>
            </a:r>
          </a:p>
          <a:p>
            <a:pPr algn="r">
              <a:buFontTx/>
              <a:buNone/>
            </a:pPr>
            <a:r>
              <a:rPr lang="fa-IR" altLang="fa-IR" dirty="0" smtClean="0">
                <a:cs typeface="B Nazanin" panose="00000400000000000000" pitchFamily="2" charset="-78"/>
              </a:rPr>
              <a:t>گندزدايي آب ،‌ سالم سازي سبزيجات ، پختن كافي غذا، رعايت بهداشت فردي</a:t>
            </a:r>
            <a:endParaRPr lang="en-US" altLang="fa-IR" dirty="0" smtClean="0">
              <a:cs typeface="B Nazanin"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0641F63-4897-4B5A-A4B2-DEC58094C38A}" type="slidenum">
              <a:rPr lang="ar-SA" smtClean="0">
                <a:solidFill>
                  <a:srgbClr val="FFFF00"/>
                </a:solidFill>
              </a:rPr>
              <a:pPr eaLnBrk="1" hangingPunct="1">
                <a:defRPr/>
              </a:pPr>
              <a:t>16</a:t>
            </a:fld>
            <a:endParaRPr lang="en-US" smtClean="0">
              <a:solidFill>
                <a:srgbClr val="FFFF00"/>
              </a:solidFill>
            </a:endParaRPr>
          </a:p>
        </p:txBody>
      </p:sp>
    </p:spTree>
    <p:extLst>
      <p:ext uri="{BB962C8B-B14F-4D97-AF65-F5344CB8AC3E}">
        <p14:creationId xmlns:p14="http://schemas.microsoft.com/office/powerpoint/2010/main" val="36181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defRPr/>
            </a:pPr>
            <a:r>
              <a:rPr lang="fa-IR" dirty="0">
                <a:solidFill>
                  <a:srgbClr val="00CC00"/>
                </a:solidFill>
                <a:cs typeface="B Nazanin" panose="00000400000000000000" pitchFamily="2" charset="-78"/>
              </a:rPr>
              <a:t>كلستريديوم بوتولينم </a:t>
            </a:r>
            <a:endParaRPr lang="en-US" dirty="0">
              <a:solidFill>
                <a:srgbClr val="00CC00"/>
              </a:solidFill>
              <a:cs typeface="B Nazanin" panose="00000400000000000000" pitchFamily="2" charset="-78"/>
            </a:endParaRPr>
          </a:p>
        </p:txBody>
      </p:sp>
      <p:sp>
        <p:nvSpPr>
          <p:cNvPr id="25604" name="Rectangle 3"/>
          <p:cNvSpPr>
            <a:spLocks noGrp="1" noChangeArrowheads="1"/>
          </p:cNvSpPr>
          <p:nvPr>
            <p:ph idx="1"/>
          </p:nvPr>
        </p:nvSpPr>
        <p:spPr/>
        <p:txBody>
          <a:bodyPr/>
          <a:lstStyle/>
          <a:p>
            <a:r>
              <a:rPr lang="fa-IR" altLang="fa-IR" dirty="0" smtClean="0">
                <a:solidFill>
                  <a:srgbClr val="FF0000"/>
                </a:solidFill>
                <a:cs typeface="B Nazanin" panose="00000400000000000000" pitchFamily="2" charset="-78"/>
              </a:rPr>
              <a:t>مخزن عفونت :</a:t>
            </a:r>
          </a:p>
          <a:p>
            <a:pPr algn="r">
              <a:buFontTx/>
              <a:buNone/>
            </a:pPr>
            <a:r>
              <a:rPr lang="fa-IR" altLang="fa-IR" dirty="0" smtClean="0">
                <a:cs typeface="B Nazanin" panose="00000400000000000000" pitchFamily="2" charset="-78"/>
              </a:rPr>
              <a:t>خاك ،‌ گِل ، درياها ، سبزيجات خام ،‌ ماهي ها و صدف ها ،بادام زميني                                                 </a:t>
            </a:r>
          </a:p>
          <a:p>
            <a:r>
              <a:rPr lang="fa-IR" altLang="fa-IR" dirty="0" smtClean="0">
                <a:solidFill>
                  <a:srgbClr val="FF0000"/>
                </a:solidFill>
                <a:cs typeface="B Nazanin" panose="00000400000000000000" pitchFamily="2" charset="-78"/>
              </a:rPr>
              <a:t>راه انتقال :</a:t>
            </a:r>
          </a:p>
          <a:p>
            <a:pPr algn="r">
              <a:buFontTx/>
              <a:buNone/>
            </a:pPr>
            <a:r>
              <a:rPr lang="fa-IR" altLang="fa-IR" dirty="0" smtClean="0">
                <a:cs typeface="B Nazanin" panose="00000400000000000000" pitchFamily="2" charset="-78"/>
              </a:rPr>
              <a:t>غذاي نيم پخته ، كنسروهاي آلوده                              </a:t>
            </a:r>
          </a:p>
          <a:p>
            <a:r>
              <a:rPr lang="fa-IR" altLang="fa-IR" dirty="0" smtClean="0">
                <a:solidFill>
                  <a:srgbClr val="FF0000"/>
                </a:solidFill>
                <a:cs typeface="B Nazanin" panose="00000400000000000000" pitchFamily="2" charset="-78"/>
              </a:rPr>
              <a:t>راه پيشگيري :</a:t>
            </a:r>
          </a:p>
          <a:p>
            <a:pPr algn="r">
              <a:buFontTx/>
              <a:buNone/>
            </a:pPr>
            <a:r>
              <a:rPr lang="fa-IR" altLang="fa-IR" dirty="0" smtClean="0">
                <a:cs typeface="B Nazanin" panose="00000400000000000000" pitchFamily="2" charset="-78"/>
              </a:rPr>
              <a:t>حرارت مناسب مواد غذايي ، نمك سود كردن دانه ها </a:t>
            </a:r>
            <a:endParaRPr lang="en-US" altLang="fa-IR" dirty="0" smtClean="0">
              <a:cs typeface="B Nazanin"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1F2A458C-B786-405E-85C7-D62C84BE2B9E}" type="slidenum">
              <a:rPr lang="ar-SA" smtClean="0">
                <a:solidFill>
                  <a:srgbClr val="FFFF00"/>
                </a:solidFill>
              </a:rPr>
              <a:pPr eaLnBrk="1" hangingPunct="1">
                <a:defRPr/>
              </a:pPr>
              <a:t>17</a:t>
            </a:fld>
            <a:endParaRPr lang="en-US" smtClean="0">
              <a:solidFill>
                <a:srgbClr val="FFFF00"/>
              </a:solidFill>
            </a:endParaRPr>
          </a:p>
        </p:txBody>
      </p:sp>
    </p:spTree>
    <p:extLst>
      <p:ext uri="{BB962C8B-B14F-4D97-AF65-F5344CB8AC3E}">
        <p14:creationId xmlns:p14="http://schemas.microsoft.com/office/powerpoint/2010/main" val="1538725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fa-IR" dirty="0">
                <a:solidFill>
                  <a:srgbClr val="00CC00"/>
                </a:solidFill>
                <a:cs typeface="B Nazanin" panose="00000400000000000000" pitchFamily="2" charset="-78"/>
              </a:rPr>
              <a:t>اشريشيا كلي </a:t>
            </a:r>
            <a:endParaRPr lang="en-US" dirty="0">
              <a:solidFill>
                <a:srgbClr val="00CC00"/>
              </a:solidFill>
              <a:cs typeface="B Nazanin" panose="00000400000000000000" pitchFamily="2" charset="-78"/>
            </a:endParaRPr>
          </a:p>
        </p:txBody>
      </p:sp>
      <p:sp>
        <p:nvSpPr>
          <p:cNvPr id="26628" name="Rectangle 3"/>
          <p:cNvSpPr>
            <a:spLocks noGrp="1" noChangeArrowheads="1"/>
          </p:cNvSpPr>
          <p:nvPr>
            <p:ph idx="1"/>
          </p:nvPr>
        </p:nvSpPr>
        <p:spPr/>
        <p:txBody>
          <a:bodyPr>
            <a:normAutofit/>
          </a:bodyPr>
          <a:lstStyle/>
          <a:p>
            <a:r>
              <a:rPr lang="fa-IR" altLang="fa-IR" dirty="0" smtClean="0">
                <a:solidFill>
                  <a:srgbClr val="FF0000"/>
                </a:solidFill>
                <a:cs typeface="B Nazanin" panose="00000400000000000000" pitchFamily="2" charset="-78"/>
              </a:rPr>
              <a:t>مخزن عفونت :</a:t>
            </a:r>
          </a:p>
          <a:p>
            <a:pPr>
              <a:buFontTx/>
              <a:buNone/>
            </a:pPr>
            <a:r>
              <a:rPr lang="fa-IR" altLang="fa-IR" dirty="0" smtClean="0">
                <a:cs typeface="B Nazanin" panose="00000400000000000000" pitchFamily="2" charset="-78"/>
              </a:rPr>
              <a:t>انسان</a:t>
            </a:r>
          </a:p>
          <a:p>
            <a:r>
              <a:rPr lang="fa-IR" altLang="fa-IR" dirty="0" smtClean="0">
                <a:solidFill>
                  <a:srgbClr val="FF0000"/>
                </a:solidFill>
                <a:cs typeface="B Nazanin" panose="00000400000000000000" pitchFamily="2" charset="-78"/>
              </a:rPr>
              <a:t>راه انتقال :</a:t>
            </a:r>
          </a:p>
          <a:p>
            <a:pPr algn="r">
              <a:buFontTx/>
              <a:buNone/>
            </a:pPr>
            <a:r>
              <a:rPr lang="fa-IR" altLang="fa-IR" dirty="0" smtClean="0">
                <a:cs typeface="B Nazanin" panose="00000400000000000000" pitchFamily="2" charset="-78"/>
              </a:rPr>
              <a:t>دست آلوده ، تجهيزات آلوده ، مدفوع انساني                    </a:t>
            </a:r>
          </a:p>
          <a:p>
            <a:r>
              <a:rPr lang="fa-IR" altLang="fa-IR" dirty="0" smtClean="0">
                <a:solidFill>
                  <a:srgbClr val="FF0000"/>
                </a:solidFill>
                <a:cs typeface="B Nazanin" panose="00000400000000000000" pitchFamily="2" charset="-78"/>
              </a:rPr>
              <a:t>راه پيشگيري :</a:t>
            </a:r>
          </a:p>
          <a:p>
            <a:pPr algn="r">
              <a:buFontTx/>
              <a:buNone/>
            </a:pPr>
            <a:r>
              <a:rPr lang="fa-IR" altLang="fa-IR" dirty="0" smtClean="0">
                <a:cs typeface="B Nazanin" panose="00000400000000000000" pitchFamily="2" charset="-78"/>
              </a:rPr>
              <a:t>رعايت بهداشت فردي ، بهداشت عمومي ، نظافت و گندزدايی</a:t>
            </a:r>
            <a:r>
              <a:rPr lang="en-US" altLang="fa-IR" dirty="0" smtClean="0">
                <a:cs typeface="B Nazanin" panose="00000400000000000000" pitchFamily="2" charset="-78"/>
              </a:rPr>
              <a:t>  </a:t>
            </a:r>
            <a:r>
              <a:rPr lang="fa-IR" altLang="fa-IR" dirty="0" smtClean="0">
                <a:cs typeface="B Nazanin" panose="00000400000000000000" pitchFamily="2" charset="-78"/>
              </a:rPr>
              <a:t> مستمر سطوح</a:t>
            </a:r>
            <a:endParaRPr lang="en-US" altLang="fa-IR" dirty="0" smtClean="0">
              <a:cs typeface="B Nazanin"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C9E3F43-850D-4DA7-952F-039A8C1F74AC}" type="slidenum">
              <a:rPr lang="ar-SA" smtClean="0">
                <a:solidFill>
                  <a:srgbClr val="FFFF00"/>
                </a:solidFill>
              </a:rPr>
              <a:pPr eaLnBrk="1" hangingPunct="1">
                <a:defRPr/>
              </a:pPr>
              <a:t>18</a:t>
            </a:fld>
            <a:endParaRPr lang="en-US" smtClean="0">
              <a:solidFill>
                <a:srgbClr val="FFFF00"/>
              </a:solidFill>
            </a:endParaRPr>
          </a:p>
        </p:txBody>
      </p:sp>
    </p:spTree>
    <p:extLst>
      <p:ext uri="{BB962C8B-B14F-4D97-AF65-F5344CB8AC3E}">
        <p14:creationId xmlns:p14="http://schemas.microsoft.com/office/powerpoint/2010/main" val="3502105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fa-IR" dirty="0">
                <a:solidFill>
                  <a:srgbClr val="00CC00"/>
                </a:solidFill>
                <a:cs typeface="B Nazanin" panose="00000400000000000000" pitchFamily="2" charset="-78"/>
              </a:rPr>
              <a:t>استافيلوكوكوس اورئوس ( طلايي )</a:t>
            </a:r>
            <a:endParaRPr lang="en-US" dirty="0">
              <a:solidFill>
                <a:srgbClr val="00CC00"/>
              </a:solidFill>
              <a:cs typeface="B Nazanin" panose="00000400000000000000" pitchFamily="2" charset="-78"/>
            </a:endParaRPr>
          </a:p>
        </p:txBody>
      </p:sp>
      <p:sp>
        <p:nvSpPr>
          <p:cNvPr id="27652" name="Rectangle 3"/>
          <p:cNvSpPr>
            <a:spLocks noGrp="1" noChangeArrowheads="1"/>
          </p:cNvSpPr>
          <p:nvPr>
            <p:ph idx="1"/>
          </p:nvPr>
        </p:nvSpPr>
        <p:spPr/>
        <p:txBody>
          <a:bodyPr/>
          <a:lstStyle/>
          <a:p>
            <a:pPr marL="0" indent="0">
              <a:buNone/>
            </a:pPr>
            <a:r>
              <a:rPr lang="fa-IR" altLang="fa-IR" dirty="0" smtClean="0">
                <a:solidFill>
                  <a:srgbClr val="FF0000"/>
                </a:solidFill>
                <a:cs typeface="B Nazanin" panose="00000400000000000000" pitchFamily="2" charset="-78"/>
              </a:rPr>
              <a:t>مخزن عفونت :</a:t>
            </a:r>
          </a:p>
          <a:p>
            <a:pPr algn="r">
              <a:buFontTx/>
              <a:buNone/>
            </a:pPr>
            <a:r>
              <a:rPr lang="fa-IR" altLang="fa-IR" dirty="0" smtClean="0">
                <a:cs typeface="B Nazanin" panose="00000400000000000000" pitchFamily="2" charset="-78"/>
              </a:rPr>
              <a:t>انسان ( بيني ، دست ، عفونت هاي پوستي )                 </a:t>
            </a:r>
          </a:p>
          <a:p>
            <a:pPr marL="0" indent="0">
              <a:buNone/>
            </a:pPr>
            <a:r>
              <a:rPr lang="fa-IR" altLang="fa-IR" dirty="0" smtClean="0">
                <a:solidFill>
                  <a:srgbClr val="FF0000"/>
                </a:solidFill>
                <a:cs typeface="B Nazanin" panose="00000400000000000000" pitchFamily="2" charset="-78"/>
              </a:rPr>
              <a:t>راه انتقال :</a:t>
            </a:r>
          </a:p>
          <a:p>
            <a:pPr algn="r">
              <a:buFontTx/>
              <a:buNone/>
            </a:pPr>
            <a:r>
              <a:rPr lang="fa-IR" altLang="fa-IR" dirty="0" smtClean="0">
                <a:cs typeface="B Nazanin" panose="00000400000000000000" pitchFamily="2" charset="-78"/>
              </a:rPr>
              <a:t>دست انسان ، آب ريزش حاصل از بيني                      </a:t>
            </a:r>
          </a:p>
          <a:p>
            <a:pPr marL="0" indent="0">
              <a:buNone/>
            </a:pPr>
            <a:r>
              <a:rPr lang="fa-IR" altLang="fa-IR" dirty="0" smtClean="0">
                <a:solidFill>
                  <a:srgbClr val="FF0000"/>
                </a:solidFill>
                <a:cs typeface="B Nazanin" panose="00000400000000000000" pitchFamily="2" charset="-78"/>
              </a:rPr>
              <a:t>راه پيشگيري :</a:t>
            </a:r>
          </a:p>
          <a:p>
            <a:pPr algn="r">
              <a:buFontTx/>
              <a:buNone/>
            </a:pPr>
            <a:r>
              <a:rPr lang="fa-IR" altLang="fa-IR" dirty="0" smtClean="0">
                <a:cs typeface="B Nazanin" panose="00000400000000000000" pitchFamily="2" charset="-78"/>
              </a:rPr>
              <a:t>رعايت بهداشت فردي                                          </a:t>
            </a:r>
            <a:endParaRPr lang="en-US" altLang="fa-IR" dirty="0" smtClean="0">
              <a:cs typeface="B Nazanin"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E109ED9-3AE9-4713-8BD9-3ABAC968791A}" type="slidenum">
              <a:rPr lang="ar-SA" smtClean="0">
                <a:solidFill>
                  <a:srgbClr val="FFFF00"/>
                </a:solidFill>
              </a:rPr>
              <a:pPr eaLnBrk="1" hangingPunct="1">
                <a:defRPr/>
              </a:pPr>
              <a:t>19</a:t>
            </a:fld>
            <a:endParaRPr lang="en-US" smtClean="0">
              <a:solidFill>
                <a:srgbClr val="FFFF00"/>
              </a:solidFill>
            </a:endParaRPr>
          </a:p>
        </p:txBody>
      </p:sp>
    </p:spTree>
    <p:extLst>
      <p:ext uri="{BB962C8B-B14F-4D97-AF65-F5344CB8AC3E}">
        <p14:creationId xmlns:p14="http://schemas.microsoft.com/office/powerpoint/2010/main" val="1719675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0118" y="2111219"/>
            <a:ext cx="7216462" cy="4278094"/>
          </a:xfrm>
          <a:prstGeom prst="rect">
            <a:avLst/>
          </a:prstGeom>
        </p:spPr>
        <p:txBody>
          <a:bodyPr wrap="square">
            <a:spAutoFit/>
          </a:bodyPr>
          <a:lstStyle/>
          <a:p>
            <a:pPr algn="ctr"/>
            <a:r>
              <a:rPr lang="fa-IR" sz="3600" dirty="0">
                <a:solidFill>
                  <a:srgbClr val="7030A0"/>
                </a:solidFill>
                <a:latin typeface="B Yagut"/>
                <a:cs typeface="B Mitra" pitchFamily="2" charset="-78"/>
              </a:rPr>
              <a:t>آيين نامه اجرايي</a:t>
            </a:r>
            <a:r>
              <a:rPr lang="en-US" sz="3600" dirty="0">
                <a:solidFill>
                  <a:srgbClr val="7030A0"/>
                </a:solidFill>
                <a:latin typeface="B Yagut"/>
                <a:cs typeface="B Mitra" pitchFamily="2" charset="-78"/>
              </a:rPr>
              <a:t/>
            </a:r>
            <a:br>
              <a:rPr lang="en-US" sz="3600" dirty="0">
                <a:solidFill>
                  <a:srgbClr val="7030A0"/>
                </a:solidFill>
                <a:latin typeface="B Yagut"/>
                <a:cs typeface="B Mitra" pitchFamily="2" charset="-78"/>
              </a:rPr>
            </a:br>
            <a:r>
              <a:rPr lang="fa-IR" sz="3600" dirty="0">
                <a:solidFill>
                  <a:srgbClr val="7030A0"/>
                </a:solidFill>
                <a:latin typeface="B Yagut"/>
                <a:cs typeface="B Mitra" pitchFamily="2" charset="-78"/>
              </a:rPr>
              <a:t> قانون اصلاح ماده 13 قانون مواد خوردني ، آشاميدني، آرايشي و بهداشتي- خودکنترلی و خوداظهاری </a:t>
            </a:r>
            <a:r>
              <a:rPr lang="fa-IR" sz="3600" dirty="0" smtClean="0">
                <a:solidFill>
                  <a:srgbClr val="7030A0"/>
                </a:solidFill>
                <a:latin typeface="B Yagut"/>
                <a:cs typeface="B Mitra" pitchFamily="2" charset="-78"/>
              </a:rPr>
              <a:t>بهداشتی درآشپزخانه ها و محلهای طبخ مواد غذایی کارخانجات وشرکتها با رویکرد پیشگیری از طغیان</a:t>
            </a:r>
          </a:p>
          <a:p>
            <a:pPr algn="ctr"/>
            <a:endParaRPr lang="fa-IR" sz="3600" dirty="0">
              <a:solidFill>
                <a:srgbClr val="7030A0"/>
              </a:solidFill>
              <a:cs typeface="B Mitra" pitchFamily="2" charset="-78"/>
            </a:endParaRPr>
          </a:p>
          <a:p>
            <a:pPr algn="ctr"/>
            <a:r>
              <a:rPr lang="fa-IR" sz="2800" dirty="0" smtClean="0"/>
              <a:t>مهندس علی فلاحتی</a:t>
            </a:r>
          </a:p>
          <a:p>
            <a:pPr algn="ctr"/>
            <a:r>
              <a:rPr lang="fa-IR" sz="2800" dirty="0" smtClean="0">
                <a:cs typeface="B Mitra" pitchFamily="2" charset="-78"/>
              </a:rPr>
              <a:t>کارشناس سلامت محیط معاونت بهداشتی ساوه</a:t>
            </a:r>
          </a:p>
        </p:txBody>
      </p:sp>
      <p:pic>
        <p:nvPicPr>
          <p:cNvPr id="3"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4392" y="0"/>
            <a:ext cx="2050473" cy="2111219"/>
          </a:xfrm>
          <a:prstGeom prst="rect">
            <a:avLst/>
          </a:prstGeom>
        </p:spPr>
      </p:pic>
    </p:spTree>
    <p:extLst>
      <p:ext uri="{BB962C8B-B14F-4D97-AF65-F5344CB8AC3E}">
        <p14:creationId xmlns:p14="http://schemas.microsoft.com/office/powerpoint/2010/main" val="2049718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r" eaLnBrk="1" hangingPunct="1"/>
            <a:r>
              <a:rPr lang="fa-IR" altLang="fa-IR" b="1" dirty="0" smtClean="0">
                <a:cs typeface="B Nazanin" panose="00000400000000000000" pitchFamily="2" charset="-78"/>
              </a:rPr>
              <a:t>تذکر جدی:</a:t>
            </a:r>
            <a:endParaRPr lang="en-US" altLang="fa-IR" b="1" dirty="0" smtClean="0">
              <a:cs typeface="B Nazanin" panose="00000400000000000000" pitchFamily="2" charset="-78"/>
            </a:endParaRPr>
          </a:p>
        </p:txBody>
      </p:sp>
      <p:sp>
        <p:nvSpPr>
          <p:cNvPr id="26627" name="Rectangle 3"/>
          <p:cNvSpPr>
            <a:spLocks noGrp="1" noChangeArrowheads="1"/>
          </p:cNvSpPr>
          <p:nvPr>
            <p:ph idx="1"/>
          </p:nvPr>
        </p:nvSpPr>
        <p:spPr/>
        <p:txBody>
          <a:bodyPr>
            <a:normAutofit/>
          </a:bodyPr>
          <a:lstStyle/>
          <a:p>
            <a:pPr eaLnBrk="1" hangingPunct="1"/>
            <a:r>
              <a:rPr lang="fa-IR" altLang="fa-IR" sz="4000" dirty="0" smtClean="0">
                <a:solidFill>
                  <a:srgbClr val="7030A0"/>
                </a:solidFill>
                <a:cs typeface="B Nazanin" panose="00000400000000000000" pitchFamily="2" charset="-78"/>
              </a:rPr>
              <a:t>چنانچه کارگری به یکی از بیماری های فوق الذکر مبتلا شده باشد . بایستی تا بهبودی کامل او ، از ادامه کار وی در مراکز تهیه و توزیع و فروش مواد غذایی جلوگیری به عمل آید .</a:t>
            </a:r>
            <a:endParaRPr lang="en-US" altLang="fa-IR" sz="4000" dirty="0" smtClean="0">
              <a:solidFill>
                <a:srgbClr val="7030A0"/>
              </a:solidFill>
              <a:cs typeface="B Nazanin" panose="00000400000000000000" pitchFamily="2" charset="-78"/>
            </a:endParaRPr>
          </a:p>
        </p:txBody>
      </p:sp>
    </p:spTree>
    <p:extLst>
      <p:ext uri="{BB962C8B-B14F-4D97-AF65-F5344CB8AC3E}">
        <p14:creationId xmlns:p14="http://schemas.microsoft.com/office/powerpoint/2010/main" val="1962241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r" eaLnBrk="1" hangingPunct="1"/>
            <a:r>
              <a:rPr lang="fa-IR" altLang="fa-IR" b="1" dirty="0" smtClean="0">
                <a:cs typeface="B Nazanin" panose="00000400000000000000" pitchFamily="2" charset="-78"/>
              </a:rPr>
              <a:t>کفش و لباس کارگران:</a:t>
            </a:r>
            <a:endParaRPr lang="en-US" altLang="fa-IR" b="1" dirty="0" smtClean="0">
              <a:cs typeface="B Nazanin" panose="00000400000000000000" pitchFamily="2" charset="-78"/>
            </a:endParaRPr>
          </a:p>
        </p:txBody>
      </p:sp>
      <p:sp>
        <p:nvSpPr>
          <p:cNvPr id="29699" name="Rectangle 3"/>
          <p:cNvSpPr>
            <a:spLocks noGrp="1" noChangeArrowheads="1"/>
          </p:cNvSpPr>
          <p:nvPr>
            <p:ph idx="1"/>
          </p:nvPr>
        </p:nvSpPr>
        <p:spPr/>
        <p:txBody>
          <a:bodyPr/>
          <a:lstStyle/>
          <a:p>
            <a:pPr eaLnBrk="1" hangingPunct="1">
              <a:lnSpc>
                <a:spcPct val="150000"/>
              </a:lnSpc>
            </a:pPr>
            <a:r>
              <a:rPr lang="fa-IR" altLang="fa-IR" dirty="0" smtClean="0">
                <a:cs typeface="B Nazanin" panose="00000400000000000000" pitchFamily="2" charset="-78"/>
              </a:rPr>
              <a:t>چون لباس و کفش مورد استفاده کارگران در تماس با محیط های خارجی می باشد . از این رو کارگرانی که در محل های تهیه مواد غذایی کار می کنندبایستی به محض ورود به محل کار ،لباس و کفش بیرونی خود را در آورده و روپوش وکفش مخصوص کار را بپوشند. نکته مهم دیگر اینکه ، کارگران قبل از خروج از محل کارلباس خود را مجددا با لباس و کفش بیرون عوض نمایند. پاپوش پلاستیکی برای بازدید کنندگان وبازرسان تهیه ودر محل کار موجود باشد</a:t>
            </a:r>
            <a:endParaRPr lang="en-US" altLang="fa-IR" dirty="0" smtClean="0">
              <a:cs typeface="B Nazanin" panose="00000400000000000000" pitchFamily="2" charset="-78"/>
            </a:endParaRPr>
          </a:p>
        </p:txBody>
      </p:sp>
    </p:spTree>
    <p:extLst>
      <p:ext uri="{BB962C8B-B14F-4D97-AF65-F5344CB8AC3E}">
        <p14:creationId xmlns:p14="http://schemas.microsoft.com/office/powerpoint/2010/main" val="3376003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365125"/>
            <a:ext cx="10515600" cy="614587"/>
          </a:xfrm>
        </p:spPr>
        <p:txBody>
          <a:bodyPr>
            <a:normAutofit fontScale="90000"/>
          </a:bodyPr>
          <a:lstStyle/>
          <a:p>
            <a:pPr algn="ctr" eaLnBrk="1" hangingPunct="1"/>
            <a:r>
              <a:rPr lang="fa-IR" altLang="fa-IR" b="1" dirty="0" smtClean="0">
                <a:solidFill>
                  <a:srgbClr val="00B0F0"/>
                </a:solidFill>
                <a:cs typeface="B Nazanin" panose="00000400000000000000" pitchFamily="2" charset="-78"/>
              </a:rPr>
              <a:t>بهداشت فردی کارکنان</a:t>
            </a:r>
            <a:endParaRPr lang="en-US" altLang="fa-IR" b="1" dirty="0" smtClean="0">
              <a:solidFill>
                <a:srgbClr val="00B0F0"/>
              </a:solidFill>
              <a:cs typeface="B Nazanin" panose="00000400000000000000" pitchFamily="2" charset="-78"/>
            </a:endParaRPr>
          </a:p>
        </p:txBody>
      </p:sp>
      <p:sp>
        <p:nvSpPr>
          <p:cNvPr id="24579" name="Content Placeholder 2"/>
          <p:cNvSpPr>
            <a:spLocks noGrp="1"/>
          </p:cNvSpPr>
          <p:nvPr>
            <p:ph idx="1"/>
          </p:nvPr>
        </p:nvSpPr>
        <p:spPr>
          <a:xfrm>
            <a:off x="838200" y="1159099"/>
            <a:ext cx="11074758" cy="5293656"/>
          </a:xfrm>
        </p:spPr>
        <p:txBody>
          <a:bodyPr>
            <a:normAutofit fontScale="92500" lnSpcReduction="10000"/>
          </a:bodyPr>
          <a:lstStyle/>
          <a:p>
            <a:pPr algn="r" eaLnBrk="1" hangingPunct="1">
              <a:buFont typeface="Wingdings 2" panose="05020102010507070707" pitchFamily="18" charset="2"/>
              <a:buNone/>
            </a:pPr>
            <a:r>
              <a:rPr lang="en-US" altLang="fa-IR" sz="2000" dirty="0">
                <a:cs typeface="B Nazanin" panose="00000400000000000000" pitchFamily="2" charset="-78"/>
              </a:rPr>
              <a:t/>
            </a:r>
            <a:br>
              <a:rPr lang="en-US" altLang="fa-IR" sz="2000" dirty="0">
                <a:cs typeface="B Nazanin" panose="00000400000000000000" pitchFamily="2" charset="-78"/>
              </a:rPr>
            </a:br>
            <a:r>
              <a:rPr lang="ar-SA" altLang="fa-IR" sz="2600" b="1" dirty="0">
                <a:solidFill>
                  <a:srgbClr val="7030A0"/>
                </a:solidFill>
                <a:ea typeface="Majalla UI"/>
                <a:cs typeface="B Nazanin" panose="00000400000000000000" pitchFamily="2" charset="-78"/>
              </a:rPr>
              <a:t>كاركنان اماكن مرتبط با موضوع اين دستورالعمل موظف به اجراي موارد ذيل در ارتباط با بهداشت فردي مي باشند</a:t>
            </a:r>
            <a:r>
              <a:rPr lang="fa-IR" altLang="fa-IR" sz="2600" b="1" dirty="0">
                <a:solidFill>
                  <a:srgbClr val="7030A0"/>
                </a:solidFill>
                <a:ea typeface="Majalla UI"/>
                <a:cs typeface="B Nazanin" panose="00000400000000000000" pitchFamily="2" charset="-78"/>
              </a:rPr>
              <a:t>:</a:t>
            </a:r>
          </a:p>
          <a:p>
            <a:pPr algn="r" eaLnBrk="1" hangingPunct="1">
              <a:lnSpc>
                <a:spcPct val="110000"/>
              </a:lnSpc>
              <a:buFont typeface="Wingdings 2" panose="05020102010507070707" pitchFamily="18" charset="2"/>
              <a:buNone/>
            </a:pPr>
            <a:r>
              <a:rPr lang="fa-IR" altLang="fa-IR" sz="2600" b="1" dirty="0" smtClean="0">
                <a:solidFill>
                  <a:srgbClr val="FF0000"/>
                </a:solidFill>
                <a:cs typeface="B Nazanin" panose="00000400000000000000" pitchFamily="2" charset="-78"/>
              </a:rPr>
              <a:t>1-</a:t>
            </a:r>
            <a:r>
              <a:rPr lang="fa-IR" altLang="fa-IR" sz="2600" dirty="0" smtClean="0">
                <a:cs typeface="B Nazanin" panose="00000400000000000000" pitchFamily="2" charset="-78"/>
              </a:rPr>
              <a:t> </a:t>
            </a:r>
            <a:r>
              <a:rPr lang="ar-SA" altLang="fa-IR" sz="3000" dirty="0">
                <a:cs typeface="B Nazanin" panose="00000400000000000000" pitchFamily="2" charset="-78"/>
              </a:rPr>
              <a:t>كاركنان باید داراي كارت بهداشتي  با تاريخ معتبر باشند</a:t>
            </a:r>
            <a:r>
              <a:rPr lang="fa-IR" altLang="fa-IR" sz="3000" dirty="0">
                <a:cs typeface="B Nazanin" panose="00000400000000000000" pitchFamily="2" charset="-78"/>
              </a:rPr>
              <a:t>.</a:t>
            </a:r>
          </a:p>
          <a:p>
            <a:pPr algn="r" eaLnBrk="1" hangingPunct="1">
              <a:lnSpc>
                <a:spcPct val="110000"/>
              </a:lnSpc>
              <a:buFont typeface="Wingdings 2" panose="05020102010507070707" pitchFamily="18" charset="2"/>
              <a:buNone/>
            </a:pPr>
            <a:r>
              <a:rPr lang="fa-IR" altLang="fa-IR" sz="3000" b="1" dirty="0">
                <a:solidFill>
                  <a:srgbClr val="FF0000"/>
                </a:solidFill>
                <a:cs typeface="B Nazanin" panose="00000400000000000000" pitchFamily="2" charset="-78"/>
              </a:rPr>
              <a:t>2-</a:t>
            </a:r>
            <a:r>
              <a:rPr lang="fa-IR" altLang="fa-IR" sz="3000" dirty="0">
                <a:cs typeface="B Nazanin" panose="00000400000000000000" pitchFamily="2" charset="-78"/>
              </a:rPr>
              <a:t> کارت بهداشتی باید در معرض دید مسئولین(بازرسان بهداشت) قرار بگیرد.</a:t>
            </a:r>
          </a:p>
          <a:p>
            <a:pPr algn="r" eaLnBrk="1" hangingPunct="1">
              <a:lnSpc>
                <a:spcPct val="110000"/>
              </a:lnSpc>
              <a:buFont typeface="Wingdings 2" panose="05020102010507070707" pitchFamily="18" charset="2"/>
              <a:buNone/>
            </a:pPr>
            <a:r>
              <a:rPr lang="fa-IR" altLang="fa-IR" sz="3000" b="1" dirty="0">
                <a:solidFill>
                  <a:srgbClr val="FF0000"/>
                </a:solidFill>
                <a:cs typeface="B Nazanin" panose="00000400000000000000" pitchFamily="2" charset="-78"/>
              </a:rPr>
              <a:t>3-</a:t>
            </a:r>
            <a:r>
              <a:rPr lang="fa-IR" altLang="fa-IR" sz="3000" dirty="0">
                <a:cs typeface="B Nazanin" panose="00000400000000000000" pitchFamily="2" charset="-78"/>
              </a:rPr>
              <a:t> کلیه متصدیان و کارکنانی که در مراکزتهیه،تولید،طبخ و توزیع غذا اشتغال دارند، موظفند در کلاس های ویژه بهداشتی که از طرف مدیر بهداشت تعیین می شود، شرکت نمایند.</a:t>
            </a:r>
          </a:p>
          <a:p>
            <a:pPr algn="r" eaLnBrk="1" hangingPunct="1">
              <a:lnSpc>
                <a:spcPct val="110000"/>
              </a:lnSpc>
              <a:buFont typeface="Wingdings 2" panose="05020102010507070707" pitchFamily="18" charset="2"/>
              <a:buNone/>
            </a:pPr>
            <a:r>
              <a:rPr lang="fa-IR" altLang="fa-IR" sz="3000" b="1" dirty="0">
                <a:solidFill>
                  <a:srgbClr val="FF0000"/>
                </a:solidFill>
                <a:cs typeface="B Nazanin" panose="00000400000000000000" pitchFamily="2" charset="-78"/>
              </a:rPr>
              <a:t>4-</a:t>
            </a:r>
            <a:r>
              <a:rPr lang="fa-IR" altLang="fa-IR" sz="3000" dirty="0">
                <a:cs typeface="B Nazanin" panose="00000400000000000000" pitchFamily="2" charset="-78"/>
              </a:rPr>
              <a:t> متصدیان و کارکنان موظفند موارد بهداشت فردی را کاملا رعایت نموده و به دستوراتی که از طرف مسئولین مراکز بهداشتی داده میشود عمل نمایند.</a:t>
            </a:r>
          </a:p>
          <a:p>
            <a:pPr algn="r" eaLnBrk="1" hangingPunct="1">
              <a:lnSpc>
                <a:spcPct val="110000"/>
              </a:lnSpc>
              <a:buFont typeface="Wingdings 2" panose="05020102010507070707" pitchFamily="18" charset="2"/>
              <a:buNone/>
            </a:pPr>
            <a:r>
              <a:rPr lang="fa-IR" altLang="fa-IR" sz="3000" b="1" dirty="0">
                <a:solidFill>
                  <a:srgbClr val="FF0000"/>
                </a:solidFill>
                <a:cs typeface="B Nazanin" panose="00000400000000000000" pitchFamily="2" charset="-78"/>
              </a:rPr>
              <a:t>5-</a:t>
            </a:r>
            <a:r>
              <a:rPr lang="fa-IR" altLang="fa-IR" sz="3000" dirty="0">
                <a:cs typeface="B Nazanin" panose="00000400000000000000" pitchFamily="2" charset="-78"/>
              </a:rPr>
              <a:t> کارکنان موظفند ناخن ها،موی سر و صورت خود را کوتاه و تمیز نمایند.</a:t>
            </a:r>
          </a:p>
          <a:p>
            <a:pPr algn="r" eaLnBrk="1" hangingPunct="1">
              <a:lnSpc>
                <a:spcPct val="110000"/>
              </a:lnSpc>
              <a:buFont typeface="Wingdings 2" panose="05020102010507070707" pitchFamily="18" charset="2"/>
              <a:buNone/>
            </a:pPr>
            <a:r>
              <a:rPr lang="fa-IR" altLang="fa-IR" sz="3000" b="1" dirty="0">
                <a:solidFill>
                  <a:srgbClr val="FF0000"/>
                </a:solidFill>
                <a:cs typeface="B Nazanin" panose="00000400000000000000" pitchFamily="2" charset="-78"/>
              </a:rPr>
              <a:t>6</a:t>
            </a:r>
            <a:r>
              <a:rPr lang="fa-IR" altLang="fa-IR" sz="3000" b="1" dirty="0" smtClean="0">
                <a:solidFill>
                  <a:srgbClr val="FF0000"/>
                </a:solidFill>
                <a:cs typeface="B Nazanin" panose="00000400000000000000" pitchFamily="2" charset="-78"/>
              </a:rPr>
              <a:t>-</a:t>
            </a:r>
            <a:r>
              <a:rPr lang="fa-IR" altLang="fa-IR" sz="3000" dirty="0" smtClean="0">
                <a:cs typeface="B Nazanin" panose="00000400000000000000" pitchFamily="2" charset="-78"/>
              </a:rPr>
              <a:t> </a:t>
            </a:r>
            <a:r>
              <a:rPr lang="fa-IR" altLang="fa-IR" sz="3000" dirty="0">
                <a:cs typeface="B Nazanin" panose="00000400000000000000" pitchFamily="2" charset="-78"/>
              </a:rPr>
              <a:t>کارکنان باید به روپوش و کلاه به رنگ روشن و تمیز ملبس باشند</a:t>
            </a:r>
            <a:r>
              <a:rPr lang="fa-IR" altLang="fa-IR" sz="3000" dirty="0" smtClean="0">
                <a:cs typeface="B Nazanin" panose="00000400000000000000" pitchFamily="2" charset="-78"/>
              </a:rPr>
              <a:t>.</a:t>
            </a:r>
            <a:endParaRPr lang="en-US" altLang="fa-IR" sz="2200" dirty="0">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2267611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eaLnBrk="1" hangingPunct="1"/>
            <a:r>
              <a:rPr lang="fa-IR" altLang="fa-IR" b="1" smtClean="0">
                <a:solidFill>
                  <a:srgbClr val="00B0F0"/>
                </a:solidFill>
                <a:cs typeface="B Nazanin" panose="00000400000000000000" pitchFamily="2" charset="-78"/>
              </a:rPr>
              <a:t>بهداشت فردی کارکنان(ادامه):</a:t>
            </a:r>
            <a:endParaRPr lang="en-US" altLang="fa-IR" b="1" smtClean="0">
              <a:solidFill>
                <a:srgbClr val="00B0F0"/>
              </a:solidFill>
              <a:cs typeface="B Nazanin" panose="00000400000000000000" pitchFamily="2" charset="-78"/>
            </a:endParaRPr>
          </a:p>
        </p:txBody>
      </p:sp>
      <p:sp>
        <p:nvSpPr>
          <p:cNvPr id="25603" name="Content Placeholder 2"/>
          <p:cNvSpPr>
            <a:spLocks noGrp="1"/>
          </p:cNvSpPr>
          <p:nvPr>
            <p:ph idx="1"/>
          </p:nvPr>
        </p:nvSpPr>
        <p:spPr/>
        <p:txBody>
          <a:bodyPr/>
          <a:lstStyle/>
          <a:p>
            <a:pPr algn="r" eaLnBrk="1" hangingPunct="1">
              <a:buFont typeface="Wingdings 2" panose="05020102010507070707" pitchFamily="18" charset="2"/>
              <a:buNone/>
            </a:pPr>
            <a:r>
              <a:rPr lang="fa-IR" altLang="fa-IR" sz="2000" b="1" dirty="0">
                <a:solidFill>
                  <a:srgbClr val="FF0000"/>
                </a:solidFill>
                <a:ea typeface="Majalla UI"/>
                <a:cs typeface="B Nazanin" panose="00000400000000000000" pitchFamily="2" charset="-78"/>
              </a:rPr>
              <a:t>7-</a:t>
            </a:r>
            <a:r>
              <a:rPr lang="fa-IR" altLang="fa-IR" sz="2000" dirty="0">
                <a:ea typeface="Majalla UI"/>
                <a:cs typeface="B Nazanin" panose="00000400000000000000" pitchFamily="2" charset="-78"/>
              </a:rPr>
              <a:t> </a:t>
            </a:r>
            <a:r>
              <a:rPr lang="fa-IR" altLang="fa-IR" dirty="0">
                <a:ea typeface="Majalla UI"/>
                <a:cs typeface="B Nazanin" panose="00000400000000000000" pitchFamily="2" charset="-78"/>
              </a:rPr>
              <a:t>باید وسایل شخصی خود را در کمد انفرادی نگهداری نمایند.</a:t>
            </a:r>
          </a:p>
          <a:p>
            <a:pPr algn="r" eaLnBrk="1" hangingPunct="1">
              <a:buFont typeface="Wingdings 2" panose="05020102010507070707" pitchFamily="18" charset="2"/>
              <a:buNone/>
            </a:pPr>
            <a:r>
              <a:rPr lang="fa-IR" altLang="fa-IR" b="1" dirty="0">
                <a:solidFill>
                  <a:srgbClr val="FF0000"/>
                </a:solidFill>
                <a:ea typeface="Majalla UI"/>
                <a:cs typeface="B Nazanin" panose="00000400000000000000" pitchFamily="2" charset="-78"/>
              </a:rPr>
              <a:t>8-</a:t>
            </a:r>
            <a:r>
              <a:rPr lang="fa-IR" altLang="fa-IR" dirty="0">
                <a:ea typeface="Majalla UI"/>
                <a:cs typeface="B Nazanin" panose="00000400000000000000" pitchFamily="2" charset="-78"/>
              </a:rPr>
              <a:t> کارکنان باید قبل از شروع کار، در صورت تغییر نوع کار و بعد از توالت دستان خود را با آب و صابون بشویند.</a:t>
            </a:r>
          </a:p>
          <a:p>
            <a:pPr algn="r" eaLnBrk="1" hangingPunct="1">
              <a:buFont typeface="Wingdings 2" panose="05020102010507070707" pitchFamily="18" charset="2"/>
              <a:buNone/>
            </a:pPr>
            <a:r>
              <a:rPr lang="fa-IR" altLang="fa-IR" b="1" dirty="0">
                <a:solidFill>
                  <a:srgbClr val="FF0000"/>
                </a:solidFill>
                <a:ea typeface="Majalla UI"/>
                <a:cs typeface="B Nazanin" panose="00000400000000000000" pitchFamily="2" charset="-78"/>
              </a:rPr>
              <a:t>9-</a:t>
            </a:r>
            <a:r>
              <a:rPr lang="fa-IR" altLang="fa-IR" dirty="0">
                <a:ea typeface="Majalla UI"/>
                <a:cs typeface="B Nazanin" panose="00000400000000000000" pitchFamily="2" charset="-78"/>
              </a:rPr>
              <a:t> کارکنان در هنگام آماده سازی، طبخ و توزیع غذا باید از دستکش استفاده نمایند.</a:t>
            </a:r>
          </a:p>
          <a:p>
            <a:pPr algn="r" eaLnBrk="1" hangingPunct="1">
              <a:buFont typeface="Wingdings 2" panose="05020102010507070707" pitchFamily="18" charset="2"/>
              <a:buNone/>
            </a:pPr>
            <a:r>
              <a:rPr lang="fa-IR" altLang="fa-IR" b="1" dirty="0">
                <a:solidFill>
                  <a:srgbClr val="FF0000"/>
                </a:solidFill>
                <a:ea typeface="Majalla UI"/>
                <a:cs typeface="B Nazanin" panose="00000400000000000000" pitchFamily="2" charset="-78"/>
              </a:rPr>
              <a:t>10-</a:t>
            </a:r>
            <a:r>
              <a:rPr lang="fa-IR" altLang="fa-IR" dirty="0">
                <a:ea typeface="Majalla UI"/>
                <a:cs typeface="B Nazanin" panose="00000400000000000000" pitchFamily="2" charset="-78"/>
              </a:rPr>
              <a:t> شستن دست در محل دستشویی ممنوع می باشد.</a:t>
            </a:r>
          </a:p>
          <a:p>
            <a:pPr algn="r" eaLnBrk="1" hangingPunct="1">
              <a:buFont typeface="Wingdings 2" panose="05020102010507070707" pitchFamily="18" charset="2"/>
              <a:buNone/>
            </a:pPr>
            <a:r>
              <a:rPr lang="fa-IR" altLang="fa-IR" b="1" dirty="0">
                <a:solidFill>
                  <a:srgbClr val="FF0000"/>
                </a:solidFill>
                <a:ea typeface="Majalla UI"/>
                <a:cs typeface="B Nazanin" panose="00000400000000000000" pitchFamily="2" charset="-78"/>
              </a:rPr>
              <a:t>11-</a:t>
            </a:r>
            <a:r>
              <a:rPr lang="fa-IR" altLang="fa-IR" dirty="0">
                <a:ea typeface="Majalla UI"/>
                <a:cs typeface="B Nazanin" panose="00000400000000000000" pitchFamily="2" charset="-78"/>
              </a:rPr>
              <a:t> برای خشک کردن دستها از دستمال کاغذی یا دست خشک کن برقی استفاده شود.</a:t>
            </a:r>
          </a:p>
          <a:p>
            <a:pPr algn="r" eaLnBrk="1" hangingPunct="1">
              <a:buFont typeface="Wingdings 2" panose="05020102010507070707" pitchFamily="18" charset="2"/>
              <a:buNone/>
            </a:pPr>
            <a:endParaRPr lang="en-US" altLang="fa-IR"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1059035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928352" y="0"/>
            <a:ext cx="10515600" cy="1325563"/>
          </a:xfrm>
        </p:spPr>
        <p:txBody>
          <a:bodyPr/>
          <a:lstStyle/>
          <a:p>
            <a:pPr algn="ctr" eaLnBrk="1" hangingPunct="1"/>
            <a:r>
              <a:rPr lang="fa-IR" altLang="fa-IR" b="1" dirty="0" smtClean="0">
                <a:solidFill>
                  <a:srgbClr val="00B0F0"/>
                </a:solidFill>
                <a:cs typeface="B Nazanin" panose="00000400000000000000" pitchFamily="2" charset="-78"/>
              </a:rPr>
              <a:t>بهداشت آشپزخانه و رستوران</a:t>
            </a:r>
            <a:endParaRPr lang="en-US" altLang="fa-IR" b="1" dirty="0" smtClean="0">
              <a:solidFill>
                <a:srgbClr val="00B0F0"/>
              </a:solidFill>
              <a:cs typeface="B Nazanin" panose="00000400000000000000" pitchFamily="2" charset="-78"/>
            </a:endParaRPr>
          </a:p>
        </p:txBody>
      </p:sp>
      <p:sp>
        <p:nvSpPr>
          <p:cNvPr id="26627" name="Content Placeholder 2"/>
          <p:cNvSpPr>
            <a:spLocks noGrp="1"/>
          </p:cNvSpPr>
          <p:nvPr>
            <p:ph idx="1"/>
          </p:nvPr>
        </p:nvSpPr>
        <p:spPr>
          <a:xfrm>
            <a:off x="838200" y="1526300"/>
            <a:ext cx="10984606" cy="4966349"/>
          </a:xfrm>
        </p:spPr>
        <p:txBody>
          <a:bodyPr>
            <a:normAutofit/>
          </a:bodyPr>
          <a:lstStyle/>
          <a:p>
            <a:pPr algn="just" eaLnBrk="1" hangingPunct="1">
              <a:buFont typeface="Wingdings 2" panose="05020102010507070707" pitchFamily="18" charset="2"/>
              <a:buNone/>
            </a:pPr>
            <a:r>
              <a:rPr lang="fa-IR" altLang="fa-IR" sz="2400" b="1" dirty="0">
                <a:solidFill>
                  <a:srgbClr val="7030A0"/>
                </a:solidFill>
                <a:ea typeface="Majalla UI"/>
                <a:cs typeface="B Nazanin" panose="00000400000000000000" pitchFamily="2" charset="-78"/>
              </a:rPr>
              <a:t>در محل پخت و توزیع مواد غذایی در رستوران باید موارد بهداشتی و ایمنی به شرح زیر رعایت شود: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a:t>
            </a:r>
            <a:r>
              <a:rPr lang="fa-IR" altLang="fa-IR" sz="2400" dirty="0">
                <a:ea typeface="Majalla UI"/>
                <a:cs typeface="B Nazanin" panose="00000400000000000000" pitchFamily="2" charset="-78"/>
              </a:rPr>
              <a:t> محل پخت و توزیع باید از مکانهای آلوده به دور بوده و شرایط پخت باید بگونه ای باشد که برای قسمت های مجاور آن مزاحمتی ایجاد ننماید.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a:t>
            </a:r>
            <a:r>
              <a:rPr lang="fa-IR" altLang="fa-IR" sz="2400" dirty="0">
                <a:ea typeface="Majalla UI"/>
                <a:cs typeface="B Nazanin" panose="00000400000000000000" pitchFamily="2" charset="-78"/>
              </a:rPr>
              <a:t> فضای پخت و توزیع باید با تعداد کارگران و حجم کار متناسب باشد تا کار تهیه و طبخ عذا به راحتی انجام شود.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3-</a:t>
            </a:r>
            <a:r>
              <a:rPr lang="fa-IR" altLang="fa-IR" sz="2400" dirty="0">
                <a:ea typeface="Majalla UI"/>
                <a:cs typeface="B Nazanin" panose="00000400000000000000" pitchFamily="2" charset="-78"/>
              </a:rPr>
              <a:t> سقف باید صاف به رنگ روشن و بدون درز و ترک خوردگی باشد.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4-</a:t>
            </a:r>
            <a:r>
              <a:rPr lang="fa-IR" altLang="fa-IR" sz="2400" dirty="0">
                <a:ea typeface="Majalla UI"/>
                <a:cs typeface="B Nazanin" panose="00000400000000000000" pitchFamily="2" charset="-78"/>
              </a:rPr>
              <a:t> درصورتیکه غذاخوری و آشپزخانه جداسازی شده باشند،دیوارهای آشپزخانه باید تا ارتفاع سقف با کاشی یا سرامیک به رنگ روشن و دیوارهای سالن غذاخوری تا ارتفاع 120 سانتی متر با سنگ های صیقلی، سرامیک یا کاشی و بعد از ان تا ارتفاع سقف با کاشی یا سرامیک به رنگ روشن قابل شستشو پوشیده شده باشند و چنانچه محل طبخ از سالن پذیرایی جداسازی نشده باشد، کلیه دیوارها باید از کف تا سقف با کاشی یا سرامیک به رنگ روشن باشند.</a:t>
            </a:r>
          </a:p>
        </p:txBody>
      </p:sp>
    </p:spTree>
    <p:extLst>
      <p:ext uri="{BB962C8B-B14F-4D97-AF65-F5344CB8AC3E}">
        <p14:creationId xmlns:p14="http://schemas.microsoft.com/office/powerpoint/2010/main" val="1514859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eaLnBrk="1" hangingPunct="1"/>
            <a:r>
              <a:rPr lang="fa-IR" altLang="fa-IR" b="1" smtClean="0">
                <a:solidFill>
                  <a:srgbClr val="00B0F0"/>
                </a:solidFill>
                <a:cs typeface="B Nazanin" panose="00000400000000000000" pitchFamily="2" charset="-78"/>
              </a:rPr>
              <a:t>بهداشت آشپزخانه و رستوران(ادامه):</a:t>
            </a:r>
            <a:endParaRPr lang="en-US" altLang="fa-IR" b="1" smtClean="0">
              <a:solidFill>
                <a:srgbClr val="00B0F0"/>
              </a:solidFill>
              <a:cs typeface="B Nazanin" panose="00000400000000000000" pitchFamily="2" charset="-78"/>
            </a:endParaRPr>
          </a:p>
        </p:txBody>
      </p:sp>
      <p:sp>
        <p:nvSpPr>
          <p:cNvPr id="27651" name="Content Placeholder 2"/>
          <p:cNvSpPr>
            <a:spLocks noGrp="1"/>
          </p:cNvSpPr>
          <p:nvPr>
            <p:ph idx="1"/>
          </p:nvPr>
        </p:nvSpPr>
        <p:spPr>
          <a:xfrm>
            <a:off x="838200" y="1825625"/>
            <a:ext cx="10733314" cy="4351338"/>
          </a:xfrm>
        </p:spPr>
        <p:txBody>
          <a:bodyPr>
            <a:normAutofit lnSpcReduction="10000"/>
          </a:bodyPr>
          <a:lstStyle/>
          <a:p>
            <a:pPr algn="just" eaLnBrk="1" hangingPunct="1">
              <a:buFont typeface="Wingdings 2" panose="05020102010507070707" pitchFamily="18" charset="2"/>
              <a:buNone/>
            </a:pPr>
            <a:r>
              <a:rPr lang="fa-IR" altLang="fa-IR" sz="2000" b="1" dirty="0">
                <a:solidFill>
                  <a:srgbClr val="FF0000"/>
                </a:solidFill>
                <a:ea typeface="Majalla UI"/>
                <a:cs typeface="B Nazanin" panose="00000400000000000000" pitchFamily="2" charset="-78"/>
              </a:rPr>
              <a:t>5-</a:t>
            </a:r>
            <a:r>
              <a:rPr lang="fa-IR" altLang="fa-IR" sz="2000" dirty="0">
                <a:ea typeface="Majalla UI"/>
                <a:cs typeface="B Nazanin" panose="00000400000000000000" pitchFamily="2" charset="-78"/>
              </a:rPr>
              <a:t> </a:t>
            </a:r>
            <a:r>
              <a:rPr lang="fa-IR" altLang="fa-IR" sz="2400" dirty="0">
                <a:ea typeface="Majalla UI"/>
                <a:cs typeface="B Nazanin" panose="00000400000000000000" pitchFamily="2" charset="-78"/>
              </a:rPr>
              <a:t>دیوار آبداخانه، انبار مواد غذایی، محل نگهداری میوه جات و سبزیجات، حمام،مستراح</a:t>
            </a:r>
            <a:r>
              <a:rPr lang="fa-IR" altLang="fa-IR" sz="2400" dirty="0" smtClean="0">
                <a:ea typeface="Majalla UI"/>
                <a:cs typeface="B Nazanin" panose="00000400000000000000" pitchFamily="2" charset="-78"/>
              </a:rPr>
              <a:t>، دستشویی </a:t>
            </a:r>
            <a:r>
              <a:rPr lang="fa-IR" altLang="fa-IR" sz="2400" dirty="0">
                <a:ea typeface="Majalla UI"/>
                <a:cs typeface="B Nazanin" panose="00000400000000000000" pitchFamily="2" charset="-78"/>
              </a:rPr>
              <a:t>و رختشویخانه باید از کف تا سقف کاشی یا سرامیک به رنگ روشن باشند.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6-</a:t>
            </a:r>
            <a:r>
              <a:rPr lang="fa-IR" altLang="fa-IR" sz="2400" dirty="0">
                <a:ea typeface="Majalla UI"/>
                <a:cs typeface="B Nazanin" panose="00000400000000000000" pitchFamily="2" charset="-78"/>
              </a:rPr>
              <a:t> کف محل پخت باید صاف، بدون ترک خوردگی، همواده قابل شستشو و از نوع سنگ و امثالهم باشد و ضمنا لغزنده نبوده و دارای شیب مناسب به طرف کف شوی باشد.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7-</a:t>
            </a:r>
            <a:r>
              <a:rPr lang="fa-IR" altLang="fa-IR" sz="2400" dirty="0">
                <a:ea typeface="Majalla UI"/>
                <a:cs typeface="B Nazanin" panose="00000400000000000000" pitchFamily="2" charset="-78"/>
              </a:rPr>
              <a:t> درهای ورود و خروج باید از نوع خود بسته شو بوده و کلیه درب ها و پنجره های بازشو باید  به توری ضد زنگ مجهز باشند.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8-</a:t>
            </a:r>
            <a:r>
              <a:rPr lang="fa-IR" altLang="fa-IR" sz="2400" dirty="0">
                <a:ea typeface="Majalla UI"/>
                <a:cs typeface="B Nazanin" panose="00000400000000000000" pitchFamily="2" charset="-78"/>
              </a:rPr>
              <a:t> ساخت دیوارها،درها و پنجره ها طوری باشد که مانع از ورود حشرات و جوندگان موذی شود.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9-</a:t>
            </a:r>
            <a:r>
              <a:rPr lang="fa-IR" altLang="fa-IR" sz="2400" dirty="0">
                <a:ea typeface="Majalla UI"/>
                <a:cs typeface="B Nazanin" panose="00000400000000000000" pitchFamily="2" charset="-78"/>
              </a:rPr>
              <a:t> روشنایی محل پخت با در نظر گرفتن پنجره و چراغ کافی به نحو مطلوب تامین گردد.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10-</a:t>
            </a:r>
            <a:r>
              <a:rPr lang="fa-IR" altLang="fa-IR" sz="2400" dirty="0">
                <a:ea typeface="Majalla UI"/>
                <a:cs typeface="B Nazanin" panose="00000400000000000000" pitchFamily="2" charset="-78"/>
              </a:rPr>
              <a:t> آب مصرفی باید مورد تایید مقامات بهداشتی باشد.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11-</a:t>
            </a:r>
            <a:r>
              <a:rPr lang="fa-IR" altLang="fa-IR" sz="2400" dirty="0">
                <a:ea typeface="Majalla UI"/>
                <a:cs typeface="B Nazanin" panose="00000400000000000000" pitchFamily="2" charset="-78"/>
              </a:rPr>
              <a:t> کلیه اماکن،مراکز و کارگاه های مشمول این دستورالعمل باید دارای سیستم جمع آوری و دفع بهداشتی فاضلاب مورد تایید مقامات بهداشتی باشد.</a:t>
            </a:r>
          </a:p>
          <a:p>
            <a:pPr algn="just" eaLnBrk="1" hangingPunct="1">
              <a:buFont typeface="Wingdings 2" panose="05020102010507070707" pitchFamily="18" charset="2"/>
              <a:buNone/>
            </a:pPr>
            <a:endParaRPr lang="en-US" altLang="fa-IR" sz="20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33245295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eaLnBrk="1" hangingPunct="1"/>
            <a:r>
              <a:rPr lang="fa-IR" altLang="fa-IR" b="1" smtClean="0">
                <a:solidFill>
                  <a:srgbClr val="00B0F0"/>
                </a:solidFill>
                <a:cs typeface="B Nazanin" panose="00000400000000000000" pitchFamily="2" charset="-78"/>
              </a:rPr>
              <a:t>بهداشت آشپزخانه و رستوران(ادامه):</a:t>
            </a:r>
            <a:endParaRPr lang="en-US" altLang="fa-IR" b="1" smtClean="0">
              <a:solidFill>
                <a:srgbClr val="00B0F0"/>
              </a:solidFill>
              <a:cs typeface="B Nazanin" panose="00000400000000000000" pitchFamily="2" charset="-78"/>
            </a:endParaRPr>
          </a:p>
        </p:txBody>
      </p:sp>
      <p:sp>
        <p:nvSpPr>
          <p:cNvPr id="28675" name="Content Placeholder 2"/>
          <p:cNvSpPr>
            <a:spLocks noGrp="1"/>
          </p:cNvSpPr>
          <p:nvPr>
            <p:ph idx="1"/>
          </p:nvPr>
        </p:nvSpPr>
        <p:spPr>
          <a:xfrm>
            <a:off x="936171" y="1847850"/>
            <a:ext cx="10515600" cy="4351338"/>
          </a:xfrm>
        </p:spPr>
        <p:txBody>
          <a:bodyPr>
            <a:noAutofit/>
          </a:bodyPr>
          <a:lstStyle/>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12-</a:t>
            </a:r>
            <a:r>
              <a:rPr lang="fa-IR" altLang="fa-IR" sz="2400" dirty="0">
                <a:ea typeface="Majalla UI"/>
                <a:cs typeface="B Nazanin" panose="00000400000000000000" pitchFamily="2" charset="-78"/>
              </a:rPr>
              <a:t> وضعیت و تعداد توالت و دستشویی متناسب با پرسنل و مراجعین و به صورت بهداشتی </a:t>
            </a:r>
            <a:r>
              <a:rPr lang="fa-IR" altLang="fa-IR" sz="2400" dirty="0" smtClean="0">
                <a:ea typeface="Majalla UI"/>
                <a:cs typeface="B Nazanin" panose="00000400000000000000" pitchFamily="2" charset="-78"/>
              </a:rPr>
              <a:t>باشد.حتما سرویس بهداشتی کارکنان آشپزخانه از سایر قسمتها جدا ودر مجاورت آشپزخانه باشد</a:t>
            </a:r>
            <a:endParaRPr lang="fa-IR" altLang="fa-IR" sz="2400" dirty="0">
              <a:ea typeface="Majalla UI"/>
              <a:cs typeface="B Nazanin" panose="00000400000000000000" pitchFamily="2" charset="-78"/>
            </a:endParaRP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13-</a:t>
            </a:r>
            <a:r>
              <a:rPr lang="fa-IR" altLang="fa-IR" sz="2400" dirty="0">
                <a:ea typeface="Majalla UI"/>
                <a:cs typeface="B Nazanin" panose="00000400000000000000" pitchFamily="2" charset="-78"/>
              </a:rPr>
              <a:t> اجرای بهسازی محیط و مبارزه فیزیکی یاشیمیایی با حشرات و جوندگان موذی، به نحوی که هیچ آثاری از آنان مشاهده نشود.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14-</a:t>
            </a:r>
            <a:r>
              <a:rPr lang="fa-IR" altLang="fa-IR" sz="2400" dirty="0">
                <a:ea typeface="Majalla UI"/>
                <a:cs typeface="B Nazanin" panose="00000400000000000000" pitchFamily="2" charset="-78"/>
              </a:rPr>
              <a:t> محل پخت باید دارای تهویه موثر بوده و بر روی اجاقها هود مناسب نصب گردد و سطوح داخلی و خارجی آن تمیز باشد.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15-</a:t>
            </a:r>
            <a:r>
              <a:rPr lang="fa-IR" altLang="fa-IR" sz="2400" dirty="0">
                <a:ea typeface="Majalla UI"/>
                <a:cs typeface="B Nazanin" panose="00000400000000000000" pitchFamily="2" charset="-78"/>
              </a:rPr>
              <a:t> رستوران و آشپزخانه باید دارای وسایل گرمایشی و سرمایشی کارآمد و متناسب با فصل باشد.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16-</a:t>
            </a:r>
            <a:r>
              <a:rPr lang="fa-IR" altLang="fa-IR" sz="2400" dirty="0">
                <a:ea typeface="Majalla UI"/>
                <a:cs typeface="B Nazanin" panose="00000400000000000000" pitchFamily="2" charset="-78"/>
              </a:rPr>
              <a:t> کف </a:t>
            </a:r>
            <a:r>
              <a:rPr lang="fa-IR" altLang="fa-IR" sz="2400" dirty="0" smtClean="0">
                <a:ea typeface="Majalla UI"/>
                <a:cs typeface="B Nazanin" panose="00000400000000000000" pitchFamily="2" charset="-78"/>
              </a:rPr>
              <a:t>آشپزخانه وابزار کار(پس از استفاده) </a:t>
            </a:r>
            <a:r>
              <a:rPr lang="fa-IR" altLang="fa-IR" sz="2400" dirty="0">
                <a:ea typeface="Majalla UI"/>
                <a:cs typeface="B Nazanin" panose="00000400000000000000" pitchFamily="2" charset="-78"/>
              </a:rPr>
              <a:t>باید روزانه با محلول ضد عفونی کننده شستشو گردد.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17-</a:t>
            </a:r>
            <a:r>
              <a:rPr lang="fa-IR" altLang="fa-IR" sz="2400" dirty="0">
                <a:ea typeface="Majalla UI"/>
                <a:cs typeface="B Nazanin" panose="00000400000000000000" pitchFamily="2" charset="-78"/>
              </a:rPr>
              <a:t> دستگاه سوخت و نوع مواد سوختنی باید بگونه ای باشد که احتراق به صورت کامل انجام گیرد.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18-</a:t>
            </a:r>
            <a:r>
              <a:rPr lang="fa-IR" altLang="fa-IR" sz="2400" dirty="0">
                <a:ea typeface="Majalla UI"/>
                <a:cs typeface="B Nazanin" panose="00000400000000000000" pitchFamily="2" charset="-78"/>
              </a:rPr>
              <a:t> محل شستشو و نگهداری ظروف باید در مجاورت محل پخت ولی مجزا و مستقل از آن باشد.جهت شستشو ترجیحا از ماشین های اتوماتیک و در غیر اینصورت ازظرفشویی های </a:t>
            </a:r>
            <a:r>
              <a:rPr lang="fa-IR" altLang="fa-IR" sz="2400" dirty="0" smtClean="0">
                <a:ea typeface="Majalla UI"/>
                <a:cs typeface="B Nazanin" panose="00000400000000000000" pitchFamily="2" charset="-78"/>
              </a:rPr>
              <a:t>دویا سه لگنه استفاده </a:t>
            </a:r>
            <a:r>
              <a:rPr lang="fa-IR" altLang="fa-IR" sz="2400" dirty="0">
                <a:ea typeface="Majalla UI"/>
                <a:cs typeface="B Nazanin" panose="00000400000000000000" pitchFamily="2" charset="-78"/>
              </a:rPr>
              <a:t>شود. </a:t>
            </a: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861916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eaLnBrk="1" hangingPunct="1"/>
            <a:r>
              <a:rPr lang="fa-IR" altLang="fa-IR" b="1" smtClean="0">
                <a:solidFill>
                  <a:srgbClr val="00B0F0"/>
                </a:solidFill>
                <a:cs typeface="B Nazanin" panose="00000400000000000000" pitchFamily="2" charset="-78"/>
              </a:rPr>
              <a:t>بهداشت آشپزخانه و رستوران(ادامه):</a:t>
            </a:r>
            <a:endParaRPr lang="en-US" altLang="fa-IR" b="1" smtClean="0">
              <a:solidFill>
                <a:srgbClr val="00B0F0"/>
              </a:solidFill>
              <a:cs typeface="B Nazanin" panose="00000400000000000000" pitchFamily="2" charset="-78"/>
            </a:endParaRPr>
          </a:p>
        </p:txBody>
      </p:sp>
      <p:sp>
        <p:nvSpPr>
          <p:cNvPr id="29699" name="Content Placeholder 2"/>
          <p:cNvSpPr>
            <a:spLocks noGrp="1"/>
          </p:cNvSpPr>
          <p:nvPr>
            <p:ph idx="1"/>
          </p:nvPr>
        </p:nvSpPr>
        <p:spPr/>
        <p:txBody>
          <a:bodyPr>
            <a:normAutofit/>
          </a:bodyPr>
          <a:lstStyle/>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19-</a:t>
            </a:r>
            <a:r>
              <a:rPr lang="fa-IR" altLang="fa-IR" sz="2400" dirty="0">
                <a:ea typeface="Majalla UI"/>
                <a:cs typeface="B Nazanin" panose="00000400000000000000" pitchFamily="2" charset="-78"/>
              </a:rPr>
              <a:t> چیدمان و نگهداری ظروف و تجهیزات و وسایل باید بگونه ای باشند که خطر سقوط وجود نداشته باشد و مزاحمتی برای رفت و آمد ایجاد نکند.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20-</a:t>
            </a:r>
            <a:r>
              <a:rPr lang="fa-IR" altLang="fa-IR" sz="2400" dirty="0">
                <a:ea typeface="Majalla UI"/>
                <a:cs typeface="B Nazanin" panose="00000400000000000000" pitchFamily="2" charset="-78"/>
              </a:rPr>
              <a:t> ورود افراد متفرقه به آشپزخانه ممنوع می باشد.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21-</a:t>
            </a:r>
            <a:r>
              <a:rPr lang="fa-IR" altLang="fa-IR" sz="2400" dirty="0">
                <a:ea typeface="Majalla UI"/>
                <a:cs typeface="B Nazanin" panose="00000400000000000000" pitchFamily="2" charset="-78"/>
              </a:rPr>
              <a:t> نظافت عمومی و زیبایی ظاهری به نحو مناسب رعایت شود.(کلیه سطوح دیوار،کف، سقف،قفسه، پیشخوان،میز و صندلی ها و ...)</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22-</a:t>
            </a:r>
            <a:r>
              <a:rPr lang="fa-IR" altLang="fa-IR" sz="2400" dirty="0">
                <a:ea typeface="Majalla UI"/>
                <a:cs typeface="B Nazanin" panose="00000400000000000000" pitchFamily="2" charset="-78"/>
              </a:rPr>
              <a:t> جهت نگهداری از مواد غذایی فاسد نشدنی باید یخچال، فریزر و سردخانه و گرمخانه متناسب با حجم کاری و منطبق با شرایط و ضوابط بهداشتی وجود داشته باشد.(نگهداری مواد غذایی فاسد بین دمای 4 تا 60 درجه سانتی گراد بیش از 2 ساعت ممنوع است.)</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23-</a:t>
            </a:r>
            <a:r>
              <a:rPr lang="fa-IR" altLang="fa-IR" sz="2400" dirty="0">
                <a:ea typeface="Majalla UI"/>
                <a:cs typeface="B Nazanin" panose="00000400000000000000" pitchFamily="2" charset="-78"/>
              </a:rPr>
              <a:t> جعبه کمک های اولیه با وسایل مناسب و کافی در رستوران و آشپزخانه در محل مناسب نصب گردد.</a:t>
            </a:r>
          </a:p>
          <a:p>
            <a:pPr algn="just" eaLnBrk="1" hangingPunct="1">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24-</a:t>
            </a:r>
            <a:r>
              <a:rPr lang="fa-IR" altLang="fa-IR" sz="2400" dirty="0">
                <a:ea typeface="Majalla UI"/>
                <a:cs typeface="B Nazanin" panose="00000400000000000000" pitchFamily="2" charset="-78"/>
              </a:rPr>
              <a:t> وسایل اطفاء حریق به تعداد کافی و در محل های مناسب نصب گردد و با توجه به نوع خاموش کننده در فواصل منظم و معین جهت بازرسی آنها اقدام گردد. </a:t>
            </a:r>
          </a:p>
          <a:p>
            <a:pPr algn="just" eaLnBrk="1" hangingPunct="1">
              <a:buFont typeface="Wingdings 2" panose="05020102010507070707" pitchFamily="18" charset="2"/>
              <a:buNone/>
            </a:pP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11325472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بهداشت آشپزخانه و رستوران(ادامه):</a:t>
            </a:r>
            <a:endParaRPr lang="en-US" altLang="fa-IR" b="1" smtClean="0">
              <a:solidFill>
                <a:srgbClr val="00B0F0"/>
              </a:solidFill>
              <a:cs typeface="B Nazanin" panose="00000400000000000000" pitchFamily="2" charset="-78"/>
            </a:endParaRPr>
          </a:p>
        </p:txBody>
      </p:sp>
      <p:sp>
        <p:nvSpPr>
          <p:cNvPr id="30723" name="Content Placeholder 2"/>
          <p:cNvSpPr>
            <a:spLocks noGrp="1"/>
          </p:cNvSpPr>
          <p:nvPr>
            <p:ph idx="1"/>
          </p:nvPr>
        </p:nvSpPr>
        <p:spPr/>
        <p:txBody>
          <a:bodyPr>
            <a:normAutofit/>
          </a:bodyPr>
          <a:lstStyle/>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25-</a:t>
            </a:r>
            <a:r>
              <a:rPr lang="fa-IR" altLang="fa-IR" sz="2400" dirty="0">
                <a:ea typeface="Majalla UI"/>
                <a:cs typeface="B Nazanin" panose="00000400000000000000" pitchFamily="2" charset="-78"/>
              </a:rPr>
              <a:t> توزیع غذا باید بگونه ای باشد که باعث ازدحام مراجعین و اتلاف وقت آنها نشود.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26-</a:t>
            </a:r>
            <a:r>
              <a:rPr lang="fa-IR" altLang="fa-IR" sz="2400" dirty="0">
                <a:ea typeface="Majalla UI"/>
                <a:cs typeface="B Nazanin" panose="00000400000000000000" pitchFamily="2" charset="-78"/>
              </a:rPr>
              <a:t> با توجه به تعداد مراجعین در غذاخوری، تعدادی از پرسنل با چرخ دستی مناسب ظروف غذای سرو شده را جمع آوری و در همان حال سطوح میز را برای مراجعین بعدی تمیز نمایند.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27-</a:t>
            </a:r>
            <a:r>
              <a:rPr lang="fa-IR" altLang="fa-IR" sz="2400" dirty="0">
                <a:ea typeface="Majalla UI"/>
                <a:cs typeface="B Nazanin" panose="00000400000000000000" pitchFamily="2" charset="-78"/>
              </a:rPr>
              <a:t> میوه باید با شرایط مناسب تهیه و در کمپها(یخچال) برای وعده شام توزیع 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28-</a:t>
            </a:r>
            <a:r>
              <a:rPr lang="fa-IR" altLang="fa-IR" sz="2400" dirty="0">
                <a:ea typeface="Majalla UI"/>
                <a:cs typeface="B Nazanin" panose="00000400000000000000" pitchFamily="2" charset="-78"/>
              </a:rPr>
              <a:t> حداکثر دمای داخل اماکن نباید بیشتر از 30 درجه سانتی گراد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29-</a:t>
            </a:r>
            <a:r>
              <a:rPr lang="fa-IR" altLang="fa-IR" sz="2400" dirty="0">
                <a:ea typeface="Majalla UI"/>
                <a:cs typeface="B Nazanin" panose="00000400000000000000" pitchFamily="2" charset="-78"/>
              </a:rPr>
              <a:t> استعمال دخانیات در آشپزخانه، رستوران و بوفه و ... ممنوع است.</a:t>
            </a: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1500746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انبار مواد غذایی،یخچال و سردخانه</a:t>
            </a:r>
            <a:endParaRPr lang="en-US" altLang="fa-IR" b="1" smtClean="0">
              <a:solidFill>
                <a:srgbClr val="00B0F0"/>
              </a:solidFill>
              <a:cs typeface="B Nazanin" panose="00000400000000000000" pitchFamily="2" charset="-78"/>
            </a:endParaRPr>
          </a:p>
        </p:txBody>
      </p:sp>
      <p:sp>
        <p:nvSpPr>
          <p:cNvPr id="31747" name="Content Placeholder 2"/>
          <p:cNvSpPr>
            <a:spLocks noGrp="1"/>
          </p:cNvSpPr>
          <p:nvPr>
            <p:ph idx="1"/>
          </p:nvPr>
        </p:nvSpPr>
        <p:spPr/>
        <p:txBody>
          <a:bodyPr>
            <a:normAutofit lnSpcReduction="10000"/>
          </a:bodyPr>
          <a:lstStyle/>
          <a:p>
            <a:pPr algn="just">
              <a:buFont typeface="Wingdings 2" panose="05020102010507070707" pitchFamily="18" charset="2"/>
              <a:buNone/>
            </a:pPr>
            <a:r>
              <a:rPr lang="fa-IR" altLang="fa-IR" sz="2000" b="1" dirty="0">
                <a:solidFill>
                  <a:srgbClr val="7030A0"/>
                </a:solidFill>
                <a:ea typeface="Majalla UI"/>
                <a:cs typeface="B Nazanin" panose="00000400000000000000" pitchFamily="2" charset="-78"/>
              </a:rPr>
              <a:t>در محل انبار مواد غذایی و سردخانه باید موارد ایمنی و بهداشتی به شرح زیر رعایت شود:</a:t>
            </a:r>
          </a:p>
          <a:p>
            <a:pPr algn="just">
              <a:buFont typeface="Wingdings 2" panose="05020102010507070707" pitchFamily="18" charset="2"/>
              <a:buNone/>
            </a:pPr>
            <a:r>
              <a:rPr lang="fa-IR" altLang="fa-IR" sz="2000" b="1" dirty="0">
                <a:solidFill>
                  <a:srgbClr val="FF0000"/>
                </a:solidFill>
                <a:ea typeface="Majalla UI"/>
                <a:cs typeface="B Nazanin" panose="00000400000000000000" pitchFamily="2" charset="-78"/>
              </a:rPr>
              <a:t>1-</a:t>
            </a:r>
            <a:r>
              <a:rPr lang="fa-IR" altLang="fa-IR" sz="2000" dirty="0">
                <a:ea typeface="Majalla UI"/>
                <a:cs typeface="B Nazanin" panose="00000400000000000000" pitchFamily="2" charset="-78"/>
              </a:rPr>
              <a:t> </a:t>
            </a:r>
            <a:r>
              <a:rPr lang="fa-IR" altLang="fa-IR" sz="2400" dirty="0">
                <a:ea typeface="Majalla UI"/>
                <a:cs typeface="B Nazanin" panose="00000400000000000000" pitchFamily="2" charset="-78"/>
              </a:rPr>
              <a:t>مساحت انبار و سردخانه باید با حجم موادی که ذخیره می شود، متناسب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a:t>
            </a:r>
            <a:r>
              <a:rPr lang="fa-IR" altLang="fa-IR" sz="2400" dirty="0">
                <a:ea typeface="Majalla UI"/>
                <a:cs typeface="B Nazanin" panose="00000400000000000000" pitchFamily="2" charset="-78"/>
              </a:rPr>
              <a:t> دیوارها،کف و سقف باید مطابق با استاندادهای بهداشتی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3-</a:t>
            </a:r>
            <a:r>
              <a:rPr lang="fa-IR" altLang="fa-IR" sz="2400" dirty="0">
                <a:ea typeface="Majalla UI"/>
                <a:cs typeface="B Nazanin" panose="00000400000000000000" pitchFamily="2" charset="-78"/>
              </a:rPr>
              <a:t> درب ها و کلیه پنجره های بازشو باید سالم و قابل شستشو و مجهز به توری ضد زنگ باشند.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4-</a:t>
            </a:r>
            <a:r>
              <a:rPr lang="fa-IR" altLang="fa-IR" sz="2400" dirty="0">
                <a:ea typeface="Majalla UI"/>
                <a:cs typeface="B Nazanin" panose="00000400000000000000" pitchFamily="2" charset="-78"/>
              </a:rPr>
              <a:t> انبار باید دارای روشنایی کافی باشد ولی از تابش مستقیم نور خورشید بر روی مواد غذایی جلوگیری 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5-</a:t>
            </a:r>
            <a:r>
              <a:rPr lang="fa-IR" altLang="fa-IR" sz="2400" dirty="0">
                <a:ea typeface="Majalla UI"/>
                <a:cs typeface="B Nazanin" panose="00000400000000000000" pitchFamily="2" charset="-78"/>
              </a:rPr>
              <a:t> انبار باید به هواکش برقی متناسب با فضای آن مجهز باشد و حداکثر دمای انبار مواد غذایی 25 درجه سانتی گراد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6-</a:t>
            </a:r>
            <a:r>
              <a:rPr lang="fa-IR" altLang="fa-IR" sz="2400" dirty="0">
                <a:ea typeface="Majalla UI"/>
                <a:cs typeface="B Nazanin" panose="00000400000000000000" pitchFamily="2" charset="-78"/>
              </a:rPr>
              <a:t> انبار، یخچال و سردخانه باید مجهز به دماسنج سالم باشد. مضافا سردخانه باید دارای دماسنج داخل و همچنین محهز به زنگ اخبار، چراغ خطر و دستگیره ایمنی باشد و بصورت روزانه کنترل گردد.</a:t>
            </a:r>
          </a:p>
          <a:p>
            <a:pPr algn="just">
              <a:buNone/>
            </a:pPr>
            <a:r>
              <a:rPr lang="fa-IR" altLang="fa-IR" sz="2400" b="1" dirty="0">
                <a:solidFill>
                  <a:srgbClr val="FF0000"/>
                </a:solidFill>
                <a:ea typeface="Majalla UI"/>
                <a:cs typeface="B Nazanin" panose="00000400000000000000" pitchFamily="2" charset="-78"/>
              </a:rPr>
              <a:t>7-</a:t>
            </a:r>
            <a:r>
              <a:rPr lang="fa-IR" altLang="fa-IR" sz="2400" dirty="0">
                <a:ea typeface="Majalla UI"/>
                <a:cs typeface="B Nazanin" panose="00000400000000000000" pitchFamily="2" charset="-78"/>
              </a:rPr>
              <a:t> کلیه موادی که در انبار،یخچال و سردخانه نگهداری می شوند باید بر روی قفسه هایی از </a:t>
            </a:r>
            <a:r>
              <a:rPr lang="fa-IR" altLang="fa-IR" sz="2400" dirty="0">
                <a:ea typeface="Majalla UI"/>
                <a:cs typeface="B Nazanin" panose="00000400000000000000" pitchFamily="2" charset="-78"/>
              </a:rPr>
              <a:t>جنس زنگ نزن، قابل شستشو وبا ارتفاع 30 سانتی متر از کف قرار بگیرند</a:t>
            </a:r>
            <a:r>
              <a:rPr lang="fa-IR" altLang="fa-IR" sz="2400" dirty="0" smtClean="0">
                <a:ea typeface="Majalla UI"/>
                <a:cs typeface="B Nazanin" panose="00000400000000000000" pitchFamily="2" charset="-78"/>
              </a:rPr>
              <a:t>.</a:t>
            </a:r>
            <a:endParaRPr lang="fa-IR"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183567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2362200" y="304800"/>
            <a:ext cx="8305800" cy="1066800"/>
          </a:xfrm>
        </p:spPr>
        <p:txBody>
          <a:bodyPr>
            <a:normAutofit fontScale="90000"/>
          </a:bodyPr>
          <a:lstStyle/>
          <a:p>
            <a:pPr rtl="1" eaLnBrk="1" hangingPunct="1"/>
            <a:r>
              <a:rPr lang="fa-IR" altLang="fa-IR" sz="3600" b="1" dirty="0">
                <a:solidFill>
                  <a:srgbClr val="FF0000"/>
                </a:solidFill>
                <a:cs typeface="B Titr" panose="00000700000000000000" pitchFamily="2" charset="-78"/>
              </a:rPr>
              <a:t>وضعیت </a:t>
            </a:r>
            <a:r>
              <a:rPr lang="fa-IR" altLang="fa-IR" sz="3600" b="1" dirty="0" smtClean="0">
                <a:solidFill>
                  <a:srgbClr val="FF0000"/>
                </a:solidFill>
                <a:cs typeface="B Titr" panose="00000700000000000000" pitchFamily="2" charset="-78"/>
              </a:rPr>
              <a:t>جهانی </a:t>
            </a:r>
            <a:r>
              <a:rPr lang="fa-IR" altLang="fa-IR" sz="3600" b="1" dirty="0">
                <a:solidFill>
                  <a:srgbClr val="FF0000"/>
                </a:solidFill>
                <a:cs typeface="B Titr" panose="00000700000000000000" pitchFamily="2" charset="-78"/>
              </a:rPr>
              <a:t>بهداشت مواد غذایی درقالب آمار واعداد</a:t>
            </a:r>
            <a:r>
              <a:rPr lang="fa-IR" altLang="fa-IR" sz="3600" b="1" dirty="0">
                <a:solidFill>
                  <a:schemeClr val="accent1"/>
                </a:solidFill>
                <a:cs typeface="B Titr" panose="00000700000000000000" pitchFamily="2" charset="-78"/>
              </a:rPr>
              <a:t/>
            </a:r>
            <a:br>
              <a:rPr lang="fa-IR" altLang="fa-IR" sz="3600" b="1" dirty="0">
                <a:solidFill>
                  <a:schemeClr val="accent1"/>
                </a:solidFill>
                <a:cs typeface="B Titr" panose="00000700000000000000" pitchFamily="2" charset="-78"/>
              </a:rPr>
            </a:br>
            <a:endParaRPr lang="en-US" altLang="fa-IR" sz="3600" b="1" dirty="0">
              <a:solidFill>
                <a:schemeClr val="accent1"/>
              </a:solidFill>
              <a:cs typeface="B Titr" panose="00000700000000000000" pitchFamily="2" charset="-78"/>
            </a:endParaRPr>
          </a:p>
        </p:txBody>
      </p:sp>
      <p:sp>
        <p:nvSpPr>
          <p:cNvPr id="8196" name="Rectangle 3"/>
          <p:cNvSpPr>
            <a:spLocks noGrp="1" noChangeArrowheads="1"/>
          </p:cNvSpPr>
          <p:nvPr>
            <p:ph idx="1"/>
          </p:nvPr>
        </p:nvSpPr>
        <p:spPr>
          <a:xfrm>
            <a:off x="2362200" y="1371600"/>
            <a:ext cx="8458200" cy="5181600"/>
          </a:xfrm>
        </p:spPr>
        <p:txBody>
          <a:bodyPr>
            <a:normAutofit fontScale="85000" lnSpcReduction="20000"/>
          </a:bodyPr>
          <a:lstStyle/>
          <a:p>
            <a:pPr marL="0" indent="0" algn="just" rtl="1" eaLnBrk="1" hangingPunct="1">
              <a:buSzPct val="120000"/>
              <a:buNone/>
            </a:pPr>
            <a:r>
              <a:rPr lang="en-US" altLang="fa-IR" dirty="0" smtClean="0">
                <a:cs typeface="B Nazanin" panose="00000400000000000000" pitchFamily="2" charset="-78"/>
              </a:rPr>
              <a:t> </a:t>
            </a:r>
            <a:r>
              <a:rPr lang="fa-IR" altLang="fa-IR" dirty="0" smtClean="0">
                <a:cs typeface="B Nazanin" panose="00000400000000000000" pitchFamily="2" charset="-78"/>
              </a:rPr>
              <a:t>هزینه هر مورد اسهال کودکان را ( که شامل هزینه های مربوط به مرگ و میر احتمالی نیز می شده ) 50 دلار و هزینه کل آنها در سطح جهانی بالغ به 50 میلیارد دلار برآورد نموده است .</a:t>
            </a:r>
          </a:p>
          <a:p>
            <a:pPr marL="0" indent="0" algn="just" rtl="1" eaLnBrk="1" hangingPunct="1">
              <a:buSzPct val="120000"/>
              <a:buNone/>
            </a:pPr>
            <a:endParaRPr lang="fa-IR" altLang="fa-IR" dirty="0" smtClean="0">
              <a:cs typeface="B Nazanin" panose="00000400000000000000" pitchFamily="2" charset="-78"/>
            </a:endParaRPr>
          </a:p>
          <a:p>
            <a:pPr marL="0" indent="0" algn="just" rtl="1" eaLnBrk="1" hangingPunct="1">
              <a:buSzPct val="120000"/>
              <a:buNone/>
            </a:pPr>
            <a:r>
              <a:rPr lang="fa-IR" altLang="fa-IR" dirty="0" smtClean="0">
                <a:solidFill>
                  <a:srgbClr val="0070C0"/>
                </a:solidFill>
                <a:cs typeface="B Nazanin" panose="00000400000000000000" pitchFamily="2" charset="-78"/>
              </a:rPr>
              <a:t>77 درصد مسمومیت های غذایی از منبع مواد غذایی عرضه شده در سرویسهای عمومی و رستورانها واغذیه فروشیها می باشد</a:t>
            </a:r>
          </a:p>
          <a:p>
            <a:pPr marL="0" indent="0" algn="just" rtl="1" eaLnBrk="1" hangingPunct="1">
              <a:buSzPct val="120000"/>
              <a:buNone/>
            </a:pPr>
            <a:endParaRPr lang="fa-IR" altLang="fa-IR" dirty="0" smtClean="0">
              <a:solidFill>
                <a:srgbClr val="0070C0"/>
              </a:solidFill>
              <a:cs typeface="B Nazanin" panose="00000400000000000000" pitchFamily="2" charset="-78"/>
            </a:endParaRPr>
          </a:p>
          <a:p>
            <a:pPr marL="0" indent="0" algn="just" rtl="1" eaLnBrk="1" hangingPunct="1">
              <a:buSzPct val="120000"/>
              <a:buNone/>
            </a:pPr>
            <a:r>
              <a:rPr lang="fa-IR" altLang="fa-IR" dirty="0" smtClean="0">
                <a:solidFill>
                  <a:schemeClr val="bg2">
                    <a:lumMod val="10000"/>
                  </a:schemeClr>
                </a:solidFill>
                <a:cs typeface="B Nazanin" panose="00000400000000000000" pitchFamily="2" charset="-78"/>
              </a:rPr>
              <a:t>20 درصد مسمومیت های غذایی از منبع منازل</a:t>
            </a:r>
          </a:p>
          <a:p>
            <a:pPr marL="0" indent="0" algn="just" rtl="1" eaLnBrk="1" hangingPunct="1">
              <a:buSzPct val="120000"/>
              <a:buNone/>
            </a:pPr>
            <a:endParaRPr lang="fa-IR" altLang="fa-IR" dirty="0" smtClean="0">
              <a:solidFill>
                <a:schemeClr val="bg2">
                  <a:lumMod val="10000"/>
                </a:schemeClr>
              </a:solidFill>
              <a:cs typeface="B Nazanin" panose="00000400000000000000" pitchFamily="2" charset="-78"/>
            </a:endParaRPr>
          </a:p>
          <a:p>
            <a:pPr marL="0" indent="0" algn="just">
              <a:buSzPct val="120000"/>
              <a:buNone/>
            </a:pPr>
            <a:r>
              <a:rPr lang="fa-IR" altLang="fa-IR" dirty="0" smtClean="0">
                <a:solidFill>
                  <a:schemeClr val="accent1">
                    <a:lumMod val="75000"/>
                  </a:schemeClr>
                </a:solidFill>
                <a:cs typeface="B Nazanin" panose="00000400000000000000" pitchFamily="2" charset="-78"/>
              </a:rPr>
              <a:t>3 درصد مسمومیت های غذایی از منبع مواد غذایی تجارتی بوده است</a:t>
            </a:r>
          </a:p>
          <a:p>
            <a:pPr marL="0" indent="0" algn="just">
              <a:buSzPct val="120000"/>
              <a:buNone/>
            </a:pPr>
            <a:r>
              <a:rPr lang="fa-IR" altLang="fa-IR" dirty="0" smtClean="0">
                <a:solidFill>
                  <a:schemeClr val="accent1">
                    <a:lumMod val="75000"/>
                  </a:schemeClr>
                </a:solidFill>
                <a:cs typeface="B Nazanin" panose="00000400000000000000" pitchFamily="2" charset="-78"/>
              </a:rPr>
              <a:t> </a:t>
            </a:r>
            <a:r>
              <a:rPr lang="fa-IR" altLang="fa-IR" dirty="0" smtClean="0">
                <a:cs typeface="B Nazanin" panose="00000400000000000000" pitchFamily="2" charset="-78"/>
              </a:rPr>
              <a:t>در کشورها بطور متوسط 25 درصد مواد غذایی به علل مختلف از بین می رود.این آماردرکشورهای درحال توسعه به دلیل پایین بودن سطح دانش و تکنولوژی آن کشورها بعضاً به 50 درصد می رسد . </a:t>
            </a:r>
          </a:p>
          <a:p>
            <a:pPr marL="0" indent="0" algn="just">
              <a:buSzPct val="120000"/>
              <a:buNone/>
            </a:pPr>
            <a:r>
              <a:rPr lang="fa-IR" altLang="fa-IR" dirty="0" smtClean="0">
                <a:solidFill>
                  <a:schemeClr val="accent1">
                    <a:lumMod val="75000"/>
                  </a:schemeClr>
                </a:solidFill>
                <a:cs typeface="B Nazanin" panose="00000400000000000000" pitchFamily="2" charset="-78"/>
              </a:rPr>
              <a:t>در کشورهای جهان سوم حدود 80 درصد کل بیماریها و 33 درصد کل مرگ و میرها ناشی از مصرف آب و غذای آلوده می باشد . </a:t>
            </a:r>
          </a:p>
          <a:p>
            <a:pPr algn="r" rtl="1" eaLnBrk="1" hangingPunct="1">
              <a:buSzPct val="120000"/>
              <a:buFont typeface="Wingdings 2" panose="05020102010507070707" pitchFamily="18" charset="2"/>
              <a:buChar char="&gt;"/>
            </a:pPr>
            <a:endParaRPr lang="en-US" altLang="fa-IR" dirty="0" smtClean="0">
              <a:solidFill>
                <a:schemeClr val="accent1">
                  <a:lumMod val="75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0472CD63-3939-42A8-B71E-7DD0108048AA}" type="slidenum">
              <a:rPr lang="en-US" smtClean="0">
                <a:solidFill>
                  <a:srgbClr val="FFFF00"/>
                </a:solidFill>
              </a:rPr>
              <a:pPr eaLnBrk="1" hangingPunct="1">
                <a:defRPr/>
              </a:pPr>
              <a:t>3</a:t>
            </a:fld>
            <a:endParaRPr lang="en-US" smtClean="0">
              <a:solidFill>
                <a:srgbClr val="FFFF00"/>
              </a:solidFill>
            </a:endParaRPr>
          </a:p>
        </p:txBody>
      </p:sp>
    </p:spTree>
    <p:extLst>
      <p:ext uri="{BB962C8B-B14F-4D97-AF65-F5344CB8AC3E}">
        <p14:creationId xmlns:p14="http://schemas.microsoft.com/office/powerpoint/2010/main" val="1718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انبار مواد غذایی،یخچال و سردخانه(ادامه):</a:t>
            </a:r>
            <a:endParaRPr lang="en-US" altLang="fa-IR" b="1" smtClean="0">
              <a:solidFill>
                <a:srgbClr val="00B0F0"/>
              </a:solidFill>
              <a:cs typeface="B Nazanin" panose="00000400000000000000" pitchFamily="2" charset="-78"/>
            </a:endParaRPr>
          </a:p>
        </p:txBody>
      </p:sp>
      <p:sp>
        <p:nvSpPr>
          <p:cNvPr id="32771" name="Content Placeholder 2"/>
          <p:cNvSpPr>
            <a:spLocks noGrp="1"/>
          </p:cNvSpPr>
          <p:nvPr>
            <p:ph idx="1"/>
          </p:nvPr>
        </p:nvSpPr>
        <p:spPr/>
        <p:txBody>
          <a:bodyPr>
            <a:normAutofit fontScale="92500" lnSpcReduction="10000"/>
          </a:bodyPr>
          <a:lstStyle/>
          <a:p>
            <a:pPr algn="just">
              <a:buFont typeface="Wingdings 2" panose="05020102010507070707" pitchFamily="18" charset="2"/>
              <a:buNone/>
            </a:pPr>
            <a:r>
              <a:rPr lang="fa-IR" altLang="fa-IR" sz="2600" b="1" dirty="0" smtClean="0">
                <a:solidFill>
                  <a:srgbClr val="FF0000"/>
                </a:solidFill>
                <a:ea typeface="Majalla UI"/>
                <a:cs typeface="B Nazanin" panose="00000400000000000000" pitchFamily="2" charset="-78"/>
              </a:rPr>
              <a:t>8-</a:t>
            </a:r>
            <a:r>
              <a:rPr lang="fa-IR" altLang="fa-IR" sz="2600" dirty="0" smtClean="0">
                <a:ea typeface="Majalla UI"/>
                <a:cs typeface="B Nazanin" panose="00000400000000000000" pitchFamily="2" charset="-78"/>
              </a:rPr>
              <a:t> </a:t>
            </a:r>
            <a:r>
              <a:rPr lang="fa-IR" altLang="fa-IR" sz="2600" dirty="0">
                <a:ea typeface="Majalla UI"/>
                <a:cs typeface="B Nazanin" panose="00000400000000000000" pitchFamily="2" charset="-78"/>
              </a:rPr>
              <a:t>برای نگهداری مواد غذایی فاسد شدنی به تعداد کافی یخچال و فریزر تامین گردد.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9-</a:t>
            </a:r>
            <a:r>
              <a:rPr lang="fa-IR" altLang="fa-IR" sz="2600" dirty="0">
                <a:ea typeface="Majalla UI"/>
                <a:cs typeface="B Nazanin" panose="00000400000000000000" pitchFamily="2" charset="-78"/>
              </a:rPr>
              <a:t> به منظور جلوگیری از احتمال فساد مواد غذایی در اثرقطع برق، باید سردخانه مجهز به برق اضطراری بوده و سیستم برق آن ایمن باشد.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10-</a:t>
            </a:r>
            <a:r>
              <a:rPr lang="fa-IR" altLang="fa-IR" sz="2600" dirty="0">
                <a:ea typeface="Majalla UI"/>
                <a:cs typeface="B Nazanin" panose="00000400000000000000" pitchFamily="2" charset="-78"/>
              </a:rPr>
              <a:t> قبل از قرار دادن میوه ها و سبزی ها در یخچال باید آنها را ضدعفونی نمود.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11-</a:t>
            </a:r>
            <a:r>
              <a:rPr lang="fa-IR" altLang="fa-IR" sz="2600" dirty="0">
                <a:ea typeface="Majalla UI"/>
                <a:cs typeface="B Nazanin" panose="00000400000000000000" pitchFamily="2" charset="-78"/>
              </a:rPr>
              <a:t> نظافت و شستشوی داخل یخچال و سردخانه باید به طور مرتب انجام شود.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12-</a:t>
            </a:r>
            <a:r>
              <a:rPr lang="fa-IR" altLang="fa-IR" sz="2600" dirty="0">
                <a:ea typeface="Majalla UI"/>
                <a:cs typeface="B Nazanin" panose="00000400000000000000" pitchFamily="2" charset="-78"/>
              </a:rPr>
              <a:t> از قرار دادن مواد غذایی به طور مستقیم و بدون داشتن ظرف مناسب در داخل یخچال و سردخانه جلوگیری شود.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13-</a:t>
            </a:r>
            <a:r>
              <a:rPr lang="fa-IR" altLang="fa-IR" sz="2600" dirty="0">
                <a:ea typeface="Majalla UI"/>
                <a:cs typeface="B Nazanin" panose="00000400000000000000" pitchFamily="2" charset="-78"/>
              </a:rPr>
              <a:t> کارکنان برای ورود به بخش داخل سردخانه از کفش مخصوص استفاده نمایند.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14-</a:t>
            </a:r>
            <a:r>
              <a:rPr lang="fa-IR" altLang="fa-IR" sz="2600" dirty="0">
                <a:ea typeface="Majalla UI"/>
                <a:cs typeface="B Nazanin" panose="00000400000000000000" pitchFamily="2" charset="-78"/>
              </a:rPr>
              <a:t> قفسه بندی و چیدمان باید بگونه ای باشد که فضای کافی بین اجناس وجود داشته باشد.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15-</a:t>
            </a:r>
            <a:r>
              <a:rPr lang="fa-IR" altLang="fa-IR" sz="2600" dirty="0">
                <a:ea typeface="Majalla UI"/>
                <a:cs typeface="B Nazanin" panose="00000400000000000000" pitchFamily="2" charset="-78"/>
              </a:rPr>
              <a:t> دیواره ها باید به صورت ضد موش ساخته شود.</a:t>
            </a:r>
          </a:p>
          <a:p>
            <a:pPr algn="just">
              <a:buFont typeface="Wingdings 2" panose="05020102010507070707" pitchFamily="18" charset="2"/>
              <a:buNone/>
            </a:pPr>
            <a:r>
              <a:rPr lang="fa-IR" altLang="fa-IR" sz="2600" b="1" dirty="0">
                <a:solidFill>
                  <a:srgbClr val="FF0000"/>
                </a:solidFill>
                <a:ea typeface="Majalla UI"/>
                <a:cs typeface="B Nazanin" panose="00000400000000000000" pitchFamily="2" charset="-78"/>
              </a:rPr>
              <a:t>16-</a:t>
            </a:r>
            <a:r>
              <a:rPr lang="fa-IR" altLang="fa-IR" sz="2600" dirty="0">
                <a:ea typeface="Majalla UI"/>
                <a:cs typeface="B Nazanin" panose="00000400000000000000" pitchFamily="2" charset="-78"/>
              </a:rPr>
              <a:t> رورد افراد متفرقه به انبار مواد غذایی ممنوع است.</a:t>
            </a:r>
          </a:p>
          <a:p>
            <a:pPr algn="just">
              <a:buFont typeface="Wingdings 2" panose="05020102010507070707" pitchFamily="18" charset="2"/>
              <a:buNone/>
            </a:pPr>
            <a:endParaRPr lang="en-US" altLang="fa-IR" sz="20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69085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انبار مواد غذایی،یخچال و سردخانه(ادامه):</a:t>
            </a:r>
            <a:endParaRPr lang="en-US" altLang="fa-IR" b="1" smtClean="0">
              <a:solidFill>
                <a:srgbClr val="00B0F0"/>
              </a:solidFill>
              <a:cs typeface="B Nazanin" panose="00000400000000000000" pitchFamily="2" charset="-78"/>
            </a:endParaRPr>
          </a:p>
        </p:txBody>
      </p:sp>
      <p:sp>
        <p:nvSpPr>
          <p:cNvPr id="33795" name="Content Placeholder 2"/>
          <p:cNvSpPr>
            <a:spLocks noGrp="1"/>
          </p:cNvSpPr>
          <p:nvPr>
            <p:ph idx="1"/>
          </p:nvPr>
        </p:nvSpPr>
        <p:spPr/>
        <p:txBody>
          <a:bodyPr>
            <a:normAutofit fontScale="92500"/>
          </a:bodyPr>
          <a:lstStyle/>
          <a:p>
            <a:pPr algn="just">
              <a:buFont typeface="Wingdings 2" panose="05020102010507070707" pitchFamily="18" charset="2"/>
              <a:buNone/>
            </a:pPr>
            <a:r>
              <a:rPr lang="fa-IR" altLang="fa-IR" sz="2000" b="1" dirty="0">
                <a:solidFill>
                  <a:srgbClr val="FF0000"/>
                </a:solidFill>
                <a:ea typeface="Majalla UI"/>
                <a:cs typeface="B Nazanin" panose="00000400000000000000" pitchFamily="2" charset="-78"/>
              </a:rPr>
              <a:t>17-</a:t>
            </a:r>
            <a:r>
              <a:rPr lang="fa-IR" altLang="fa-IR" sz="2000" dirty="0">
                <a:ea typeface="Majalla UI"/>
                <a:cs typeface="B Nazanin" panose="00000400000000000000" pitchFamily="2" charset="-78"/>
              </a:rPr>
              <a:t> </a:t>
            </a:r>
            <a:r>
              <a:rPr lang="fa-IR" altLang="fa-IR" sz="2400" dirty="0">
                <a:ea typeface="Majalla UI"/>
                <a:cs typeface="B Nazanin" panose="00000400000000000000" pitchFamily="2" charset="-78"/>
              </a:rPr>
              <a:t>از نگهداری ظروف خالی و وسایل اسقاطی در داخل انبار باید جلوگیری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18-</a:t>
            </a:r>
            <a:r>
              <a:rPr lang="fa-IR" altLang="fa-IR" sz="2400" dirty="0">
                <a:ea typeface="Majalla UI"/>
                <a:cs typeface="B Nazanin" panose="00000400000000000000" pitchFamily="2" charset="-78"/>
              </a:rPr>
              <a:t> سیستم انبارداری به نحو درست اجرا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19-</a:t>
            </a:r>
            <a:r>
              <a:rPr lang="fa-IR" altLang="fa-IR" sz="2400" dirty="0">
                <a:ea typeface="Majalla UI"/>
                <a:cs typeface="B Nazanin" panose="00000400000000000000" pitchFamily="2" charset="-78"/>
              </a:rPr>
              <a:t> موادی نظیر حبوبات و غلات باید در ظروف مقاوم در مقابل رطوبت و نفوذ حشرات نگهداری شود و امکان برقراری تهویه طبیعی(با استفاده از توری های مناسب) در محل نگهداری انها وجود داشته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20-</a:t>
            </a:r>
            <a:r>
              <a:rPr lang="fa-IR" altLang="fa-IR" sz="2400" dirty="0">
                <a:ea typeface="Majalla UI"/>
                <a:cs typeface="B Nazanin" panose="00000400000000000000" pitchFamily="2" charset="-78"/>
              </a:rPr>
              <a:t> مواد </a:t>
            </a:r>
            <a:r>
              <a:rPr lang="fa-IR" altLang="fa-IR" sz="2400" dirty="0" smtClean="0">
                <a:ea typeface="Majalla UI"/>
                <a:cs typeface="B Nazanin" panose="00000400000000000000" pitchFamily="2" charset="-78"/>
              </a:rPr>
              <a:t>غذایی </a:t>
            </a:r>
            <a:r>
              <a:rPr lang="fa-IR" altLang="fa-IR" sz="2400" dirty="0">
                <a:ea typeface="Majalla UI"/>
                <a:cs typeface="B Nazanin" panose="00000400000000000000" pitchFamily="2" charset="-78"/>
              </a:rPr>
              <a:t>خورنده نظیر سرکه، آبلیمو در ظروف شیشه ای و مقاوم در برابر خورندگی، نگهداری 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21-</a:t>
            </a:r>
            <a:r>
              <a:rPr lang="fa-IR" altLang="fa-IR" sz="2400" dirty="0">
                <a:ea typeface="Majalla UI"/>
                <a:cs typeface="B Nazanin" panose="00000400000000000000" pitchFamily="2" charset="-78"/>
              </a:rPr>
              <a:t> طراحی انبار آرد و </a:t>
            </a:r>
            <a:r>
              <a:rPr lang="fa-IR" altLang="fa-IR" sz="2400" dirty="0" smtClean="0">
                <a:ea typeface="Majalla UI"/>
                <a:cs typeface="B Nazanin" panose="00000400000000000000" pitchFamily="2" charset="-78"/>
              </a:rPr>
              <a:t>شکربخصوص شرکتهای تولید کیک وشیرینی وامثالهم </a:t>
            </a:r>
            <a:r>
              <a:rPr lang="fa-IR" altLang="fa-IR" sz="2400" dirty="0">
                <a:ea typeface="Majalla UI"/>
                <a:cs typeface="B Nazanin" panose="00000400000000000000" pitchFamily="2" charset="-78"/>
              </a:rPr>
              <a:t>باید مورد تایید مقامات بهداشتی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22-</a:t>
            </a:r>
            <a:r>
              <a:rPr lang="fa-IR" altLang="fa-IR" sz="2400" dirty="0">
                <a:ea typeface="Majalla UI"/>
                <a:cs typeface="B Nazanin" panose="00000400000000000000" pitchFamily="2" charset="-78"/>
              </a:rPr>
              <a:t> مواد شیمیایی باید بطور مناسب برچسب گذاری و از مواد غذایی دور گردند.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23-</a:t>
            </a:r>
            <a:r>
              <a:rPr lang="fa-IR" altLang="fa-IR" sz="2400" dirty="0">
                <a:ea typeface="Majalla UI"/>
                <a:cs typeface="B Nazanin" panose="00000400000000000000" pitchFamily="2" charset="-78"/>
              </a:rPr>
              <a:t> از قرار دادن و تلنبار کردن مواد غذایی در کف سردخانه باید خودداری شود.لاشه های گوشت باید به چنگک آویزان شود و از قرار دادن مواد غذایی به صورت انباشته و روی هم بدون داشتن ظرف یا پوشش پلاستیکی مناسب در داخل یخچال و سردخانه خودداری شود.</a:t>
            </a:r>
          </a:p>
          <a:p>
            <a:pPr algn="just">
              <a:buFont typeface="Wingdings 2" panose="05020102010507070707" pitchFamily="18" charset="2"/>
              <a:buNone/>
            </a:pPr>
            <a:r>
              <a:rPr lang="fa-IR" altLang="fa-IR" sz="2400" dirty="0">
                <a:ea typeface="Majalla UI"/>
                <a:cs typeface="B Nazanin" panose="00000400000000000000" pitchFamily="2" charset="-78"/>
              </a:rPr>
              <a:t> </a:t>
            </a: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16720843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انبار مواد غذایی،یخچال و سردخانه(ادامه):</a:t>
            </a:r>
            <a:endParaRPr lang="en-US" altLang="fa-IR" b="1" smtClean="0">
              <a:solidFill>
                <a:srgbClr val="00B0F0"/>
              </a:solidFill>
              <a:cs typeface="B Nazanin" panose="00000400000000000000" pitchFamily="2" charset="-78"/>
            </a:endParaRPr>
          </a:p>
        </p:txBody>
      </p:sp>
      <p:sp>
        <p:nvSpPr>
          <p:cNvPr id="34819" name="Content Placeholder 2"/>
          <p:cNvSpPr>
            <a:spLocks noGrp="1"/>
          </p:cNvSpPr>
          <p:nvPr>
            <p:ph idx="1"/>
          </p:nvPr>
        </p:nvSpPr>
        <p:spPr/>
        <p:txBody>
          <a:bodyPr/>
          <a:lstStyle/>
          <a:p>
            <a:pPr algn="just">
              <a:buFont typeface="Wingdings 2" panose="05020102010507070707" pitchFamily="18" charset="2"/>
              <a:buNone/>
            </a:pPr>
            <a:r>
              <a:rPr lang="fa-IR" altLang="fa-IR" b="1" dirty="0">
                <a:solidFill>
                  <a:srgbClr val="FF0000"/>
                </a:solidFill>
                <a:ea typeface="Majalla UI"/>
                <a:cs typeface="B Nazanin" panose="00000400000000000000" pitchFamily="2" charset="-78"/>
              </a:rPr>
              <a:t>24-</a:t>
            </a:r>
            <a:r>
              <a:rPr lang="fa-IR" altLang="fa-IR" dirty="0">
                <a:ea typeface="Majalla UI"/>
                <a:cs typeface="B Nazanin" panose="00000400000000000000" pitchFamily="2" charset="-78"/>
              </a:rPr>
              <a:t> در سردخانه ها، یخچال و فریزرها مواد غذایی هم گروه در یک طبقه و در طبقات کنار هم قرار داده شود و از مجاور هم قرار دادن مواد غذایی مختلف نطیر پنیر، گوشت، کره،سبزی، مرغ و ماهی جلوگیری شود.</a:t>
            </a:r>
          </a:p>
          <a:p>
            <a:pPr algn="just">
              <a:buFont typeface="Wingdings 2" panose="05020102010507070707" pitchFamily="18" charset="2"/>
              <a:buNone/>
            </a:pPr>
            <a:r>
              <a:rPr lang="fa-IR" altLang="fa-IR" b="1" dirty="0">
                <a:solidFill>
                  <a:srgbClr val="FF0000"/>
                </a:solidFill>
                <a:ea typeface="Majalla UI"/>
                <a:cs typeface="B Nazanin" panose="00000400000000000000" pitchFamily="2" charset="-78"/>
              </a:rPr>
              <a:t>25-</a:t>
            </a:r>
            <a:r>
              <a:rPr lang="fa-IR" altLang="fa-IR" dirty="0">
                <a:ea typeface="Majalla UI"/>
                <a:cs typeface="B Nazanin" panose="00000400000000000000" pitchFamily="2" charset="-78"/>
              </a:rPr>
              <a:t> مواد گوشتی باید در سردخانه های مجهز به دماسنج سالم و در دمای زیر صفر نگهداری شود.</a:t>
            </a:r>
          </a:p>
          <a:p>
            <a:pPr algn="just">
              <a:buFont typeface="Wingdings 2" panose="05020102010507070707" pitchFamily="18" charset="2"/>
              <a:buNone/>
            </a:pPr>
            <a:r>
              <a:rPr lang="fa-IR" altLang="fa-IR" b="1" dirty="0">
                <a:solidFill>
                  <a:srgbClr val="FF0000"/>
                </a:solidFill>
                <a:ea typeface="Majalla UI"/>
                <a:cs typeface="B Nazanin" panose="00000400000000000000" pitchFamily="2" charset="-78"/>
              </a:rPr>
              <a:t>26-</a:t>
            </a:r>
            <a:r>
              <a:rPr lang="fa-IR" altLang="fa-IR" dirty="0">
                <a:ea typeface="Majalla UI"/>
                <a:cs typeface="B Nazanin" panose="00000400000000000000" pitchFamily="2" charset="-78"/>
              </a:rPr>
              <a:t> </a:t>
            </a:r>
            <a:r>
              <a:rPr lang="fa-IR" altLang="fa-IR" dirty="0">
                <a:solidFill>
                  <a:srgbClr val="FF0000"/>
                </a:solidFill>
                <a:ea typeface="Majalla UI"/>
                <a:cs typeface="B Nazanin" panose="00000400000000000000" pitchFamily="2" charset="-78"/>
              </a:rPr>
              <a:t>قرار دادن مواد غذایی پخته و خام،شسته و نشسته در کنار هم در یخچال ممنوع است</a:t>
            </a:r>
            <a:r>
              <a:rPr lang="fa-IR" altLang="fa-IR" dirty="0">
                <a:ea typeface="Majalla UI"/>
                <a:cs typeface="B Nazanin" panose="00000400000000000000" pitchFamily="2" charset="-78"/>
              </a:rPr>
              <a:t>.</a:t>
            </a:r>
          </a:p>
          <a:p>
            <a:pPr algn="just">
              <a:buFont typeface="Wingdings 2" panose="05020102010507070707" pitchFamily="18" charset="2"/>
              <a:buNone/>
            </a:pPr>
            <a:r>
              <a:rPr lang="fa-IR" altLang="fa-IR" b="1" dirty="0">
                <a:solidFill>
                  <a:srgbClr val="FF0000"/>
                </a:solidFill>
                <a:ea typeface="Majalla UI"/>
                <a:cs typeface="B Nazanin" panose="00000400000000000000" pitchFamily="2" charset="-78"/>
              </a:rPr>
              <a:t>27-</a:t>
            </a:r>
            <a:r>
              <a:rPr lang="fa-IR" altLang="fa-IR" dirty="0">
                <a:ea typeface="Majalla UI"/>
                <a:cs typeface="B Nazanin" panose="00000400000000000000" pitchFamily="2" charset="-78"/>
              </a:rPr>
              <a:t> برای نگهداری مواد عذایی در سردخانه،از پوشش پلاستیکی که کاملا سطح ماده غذایی را پوشانده باشد، استفاده گردد.</a:t>
            </a:r>
          </a:p>
          <a:p>
            <a:pPr algn="just">
              <a:buFont typeface="Wingdings 2" panose="05020102010507070707" pitchFamily="18" charset="2"/>
              <a:buNone/>
            </a:pPr>
            <a:endParaRPr lang="en-US" altLang="fa-IR" sz="20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10780019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بهداشت مواد غذایی</a:t>
            </a:r>
            <a:endParaRPr lang="en-US" altLang="fa-IR" b="1" smtClean="0">
              <a:solidFill>
                <a:srgbClr val="00B0F0"/>
              </a:solidFill>
              <a:cs typeface="B Nazanin" panose="00000400000000000000" pitchFamily="2" charset="-78"/>
            </a:endParaRPr>
          </a:p>
        </p:txBody>
      </p:sp>
      <p:sp>
        <p:nvSpPr>
          <p:cNvPr id="35843" name="Content Placeholder 2"/>
          <p:cNvSpPr>
            <a:spLocks noGrp="1"/>
          </p:cNvSpPr>
          <p:nvPr>
            <p:ph idx="1"/>
          </p:nvPr>
        </p:nvSpPr>
        <p:spPr/>
        <p:txBody>
          <a:bodyPr>
            <a:normAutofit lnSpcReduction="10000"/>
          </a:bodyPr>
          <a:lstStyle/>
          <a:p>
            <a:pPr algn="just">
              <a:buFont typeface="Wingdings 2" panose="05020102010507070707" pitchFamily="18" charset="2"/>
              <a:buNone/>
            </a:pPr>
            <a:r>
              <a:rPr lang="fa-IR" altLang="fa-IR" sz="2000" b="1" dirty="0">
                <a:solidFill>
                  <a:srgbClr val="FF0000"/>
                </a:solidFill>
                <a:ea typeface="Majalla UI"/>
                <a:cs typeface="B Nazanin" panose="00000400000000000000" pitchFamily="2" charset="-78"/>
              </a:rPr>
              <a:t>1-</a:t>
            </a:r>
            <a:r>
              <a:rPr lang="fa-IR" altLang="fa-IR" sz="2000" dirty="0">
                <a:ea typeface="Majalla UI"/>
                <a:cs typeface="B Nazanin" panose="00000400000000000000" pitchFamily="2" charset="-78"/>
              </a:rPr>
              <a:t> </a:t>
            </a:r>
            <a:r>
              <a:rPr lang="fa-IR" altLang="fa-IR" sz="2400" dirty="0">
                <a:ea typeface="Majalla UI"/>
                <a:cs typeface="B Nazanin" panose="00000400000000000000" pitchFamily="2" charset="-78"/>
              </a:rPr>
              <a:t>کلیه مواد اولیه غذایی و اماده باید دارای مجوز بهداشتی وپروانه ساخت و ترجیحا دارای آرم استاندارد باشد و استفاده از مواد فله ای ممنوع می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a:t>
            </a:r>
            <a:r>
              <a:rPr lang="fa-IR" altLang="fa-IR" sz="2400" dirty="0">
                <a:ea typeface="Majalla UI"/>
                <a:cs typeface="B Nazanin" panose="00000400000000000000" pitchFamily="2" charset="-78"/>
              </a:rPr>
              <a:t> گوشتهای قرمز باید دارای مهر کشتارگاه باشند و گوشتهای سفید از کشتارگاه های مورد تایید سازمان دامپزشکی تهیه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3-</a:t>
            </a:r>
            <a:r>
              <a:rPr lang="fa-IR" altLang="fa-IR" sz="2400" dirty="0">
                <a:ea typeface="Majalla UI"/>
                <a:cs typeface="B Nazanin" panose="00000400000000000000" pitchFamily="2" charset="-78"/>
              </a:rPr>
              <a:t> کلیه گوشتهای مصرفی پس از انتقال به آشپزخانه باید بلافاصله از هرگونه مواد زائد و اضافی پاک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4-</a:t>
            </a:r>
            <a:r>
              <a:rPr lang="fa-IR" altLang="fa-IR" sz="2400" dirty="0">
                <a:ea typeface="Majalla UI"/>
                <a:cs typeface="B Nazanin" panose="00000400000000000000" pitchFamily="2" charset="-78"/>
              </a:rPr>
              <a:t> مواد </a:t>
            </a:r>
            <a:r>
              <a:rPr lang="fa-IR" altLang="fa-IR" sz="2400" dirty="0" smtClean="0">
                <a:ea typeface="Majalla UI"/>
                <a:cs typeface="B Nazanin" panose="00000400000000000000" pitchFamily="2" charset="-78"/>
              </a:rPr>
              <a:t>غذایی </a:t>
            </a:r>
            <a:r>
              <a:rPr lang="fa-IR" altLang="fa-IR" sz="2400" dirty="0">
                <a:ea typeface="Majalla UI"/>
                <a:cs typeface="B Nazanin" panose="00000400000000000000" pitchFamily="2" charset="-78"/>
              </a:rPr>
              <a:t>منجمد بعد از ذوب شدن با هوای معمولی باید بلافاصله مصرف شود و از انجماد مجدد آن خودداری 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5-</a:t>
            </a:r>
            <a:r>
              <a:rPr lang="fa-IR" altLang="fa-IR" sz="2400" dirty="0">
                <a:ea typeface="Majalla UI"/>
                <a:cs typeface="B Nazanin" panose="00000400000000000000" pitchFamily="2" charset="-78"/>
              </a:rPr>
              <a:t> نان در نایلونی تمیز یا در محافظ دیگری قرار گیرد تا هنگام حمل به آشپزخانه آلوده نگردد.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6-</a:t>
            </a:r>
            <a:r>
              <a:rPr lang="fa-IR" altLang="fa-IR" sz="2400" dirty="0">
                <a:ea typeface="Majalla UI"/>
                <a:cs typeface="B Nazanin" panose="00000400000000000000" pitchFamily="2" charset="-78"/>
              </a:rPr>
              <a:t> برای انتقال ماست از ظروف دردار استفاده 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7-</a:t>
            </a:r>
            <a:r>
              <a:rPr lang="fa-IR" altLang="fa-IR" sz="2400" dirty="0">
                <a:ea typeface="Majalla UI"/>
                <a:cs typeface="B Nazanin" panose="00000400000000000000" pitchFamily="2" charset="-78"/>
              </a:rPr>
              <a:t> یخ مورد استفاده باید از مقامات مورد تایید بهداشتی تهیه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8-</a:t>
            </a:r>
            <a:r>
              <a:rPr lang="fa-IR" altLang="fa-IR" sz="2400" dirty="0">
                <a:ea typeface="Majalla UI"/>
                <a:cs typeface="B Nazanin" panose="00000400000000000000" pitchFamily="2" charset="-78"/>
              </a:rPr>
              <a:t> مواد گوشتی و سبزی ها در سردخانه از یکدیگر مجزا نگهداری شود.</a:t>
            </a: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22551586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بهداشت مواد غذایی(ادامه):</a:t>
            </a:r>
            <a:endParaRPr lang="en-US" altLang="fa-IR" b="1" smtClean="0">
              <a:solidFill>
                <a:srgbClr val="00B0F0"/>
              </a:solidFill>
              <a:cs typeface="B Nazanin" panose="00000400000000000000" pitchFamily="2" charset="-78"/>
            </a:endParaRPr>
          </a:p>
        </p:txBody>
      </p:sp>
      <p:sp>
        <p:nvSpPr>
          <p:cNvPr id="36867" name="Content Placeholder 2"/>
          <p:cNvSpPr>
            <a:spLocks noGrp="1"/>
          </p:cNvSpPr>
          <p:nvPr>
            <p:ph idx="1"/>
          </p:nvPr>
        </p:nvSpPr>
        <p:spPr/>
        <p:txBody>
          <a:bodyPr>
            <a:normAutofit fontScale="92500"/>
          </a:bodyPr>
          <a:lstStyle/>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9-</a:t>
            </a:r>
            <a:r>
              <a:rPr lang="fa-IR" altLang="fa-IR" sz="2400" dirty="0">
                <a:ea typeface="Majalla UI"/>
                <a:cs typeface="B Nazanin" panose="00000400000000000000" pitchFamily="2" charset="-78"/>
              </a:rPr>
              <a:t> با توجه به فساد سریع گوشت چرخ کرده باید این مواد همواره در یخچال و در دمای کمتر از 4 درجه سانتی گراد و به مدت 12 ساعت نگهداری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10-</a:t>
            </a:r>
            <a:r>
              <a:rPr lang="fa-IR" altLang="fa-IR" sz="2400" dirty="0">
                <a:ea typeface="Majalla UI"/>
                <a:cs typeface="B Nazanin" panose="00000400000000000000" pitchFamily="2" charset="-78"/>
              </a:rPr>
              <a:t> میزان دمای یخچال باید بین 1 تا 4 درجه سانتی گراد و حداقل دمای فریزر 18- 24 درجه سانتی گراد زیر صفر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11-</a:t>
            </a:r>
            <a:r>
              <a:rPr lang="fa-IR" altLang="fa-IR" sz="2400" dirty="0">
                <a:ea typeface="Majalla UI"/>
                <a:cs typeface="B Nazanin" panose="00000400000000000000" pitchFamily="2" charset="-78"/>
              </a:rPr>
              <a:t> برای ممانعت از فرسودگی یخچال و فریزرها، باید از قرار دادن این وسایل در محیط گرم آشپزخانه خودداری کرد.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12-</a:t>
            </a:r>
            <a:r>
              <a:rPr lang="fa-IR" altLang="fa-IR" sz="2400" dirty="0">
                <a:ea typeface="Majalla UI"/>
                <a:cs typeface="B Nazanin" panose="00000400000000000000" pitchFamily="2" charset="-78"/>
              </a:rPr>
              <a:t> جهت سرخ کردن مواد غذایی از روغن های سرخ کردنی و برای بقیه مصارف ا زروغن های مایع استفاده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13-</a:t>
            </a:r>
            <a:r>
              <a:rPr lang="fa-IR" altLang="fa-IR" sz="2400" dirty="0">
                <a:ea typeface="Majalla UI"/>
                <a:cs typeface="B Nazanin" panose="00000400000000000000" pitchFamily="2" charset="-78"/>
              </a:rPr>
              <a:t> استفاده از جوش شیرین برای تولید مواد غذایی ممنوع است.</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14-</a:t>
            </a:r>
            <a:r>
              <a:rPr lang="fa-IR" altLang="fa-IR" sz="2400" dirty="0">
                <a:ea typeface="Majalla UI"/>
                <a:cs typeface="B Nazanin" panose="00000400000000000000" pitchFamily="2" charset="-78"/>
              </a:rPr>
              <a:t> جهت خرد کردن گوشت و سبزی از تخته های جداگانه استفاده شود و استفاده از چرخ گوشت جت خرد کردن سبزی ممنوع است.</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15-</a:t>
            </a:r>
            <a:r>
              <a:rPr lang="fa-IR" altLang="fa-IR" sz="2400" dirty="0">
                <a:ea typeface="Majalla UI"/>
                <a:cs typeface="B Nazanin" panose="00000400000000000000" pitchFamily="2" charset="-78"/>
              </a:rPr>
              <a:t> قبل از استفاده از کنسرو، قوطی آن باید در حرارت غیر مستقیم به مدت 15 دقیقه جوشانده شود.</a:t>
            </a:r>
          </a:p>
          <a:p>
            <a:pPr algn="just">
              <a:buFont typeface="Wingdings 2" panose="05020102010507070707" pitchFamily="18" charset="2"/>
              <a:buNone/>
            </a:pPr>
            <a:endParaRPr lang="en-US" altLang="fa-IR" sz="20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3635639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بهداشت مواد غذایی(ادامه):</a:t>
            </a:r>
            <a:endParaRPr lang="en-US" altLang="fa-IR" b="1" smtClean="0">
              <a:solidFill>
                <a:srgbClr val="00B0F0"/>
              </a:solidFill>
              <a:cs typeface="B Nazanin" panose="00000400000000000000" pitchFamily="2" charset="-78"/>
            </a:endParaRPr>
          </a:p>
        </p:txBody>
      </p:sp>
      <p:sp>
        <p:nvSpPr>
          <p:cNvPr id="38915" name="Content Placeholder 2"/>
          <p:cNvSpPr>
            <a:spLocks noGrp="1"/>
          </p:cNvSpPr>
          <p:nvPr>
            <p:ph idx="1"/>
          </p:nvPr>
        </p:nvSpPr>
        <p:spPr/>
        <p:txBody>
          <a:bodyPr>
            <a:normAutofit/>
          </a:bodyPr>
          <a:lstStyle/>
          <a:p>
            <a:pPr algn="just">
              <a:buFont typeface="Wingdings 2" panose="05020102010507070707" pitchFamily="18" charset="2"/>
              <a:buNone/>
            </a:pPr>
            <a:r>
              <a:rPr lang="fa-IR" altLang="fa-IR" sz="2000" b="1" dirty="0">
                <a:solidFill>
                  <a:srgbClr val="FF0000"/>
                </a:solidFill>
                <a:ea typeface="Majalla UI"/>
                <a:cs typeface="B Nazanin" panose="00000400000000000000" pitchFamily="2" charset="-78"/>
              </a:rPr>
              <a:t>16-</a:t>
            </a:r>
            <a:r>
              <a:rPr lang="fa-IR" altLang="fa-IR" sz="2000" dirty="0">
                <a:ea typeface="Majalla UI"/>
                <a:cs typeface="B Nazanin" panose="00000400000000000000" pitchFamily="2" charset="-78"/>
              </a:rPr>
              <a:t> </a:t>
            </a:r>
            <a:r>
              <a:rPr lang="fa-IR" altLang="fa-IR" sz="2400" dirty="0">
                <a:ea typeface="Majalla UI"/>
                <a:cs typeface="B Nazanin" panose="00000400000000000000" pitchFamily="2" charset="-78"/>
              </a:rPr>
              <a:t>استفاده از ابزار مناسب مانند انبر و .... برای برداشتن مواد غذایی الزامیست.</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17-</a:t>
            </a:r>
            <a:r>
              <a:rPr lang="fa-IR" altLang="fa-IR" sz="2400" dirty="0">
                <a:ea typeface="Majalla UI"/>
                <a:cs typeface="B Nazanin" panose="00000400000000000000" pitchFamily="2" charset="-78"/>
              </a:rPr>
              <a:t> کلیه مواد غذایی قابل انجماد پروتئینی، قبل ار انتقال از ماشین حمل باربه اماکن،طبق موضوع این آیین نامه،بایستی توسط بازرسین بهداشت بازدید شده و مجوز خرید روزانه آنها تایید 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18-</a:t>
            </a:r>
            <a:r>
              <a:rPr lang="fa-IR" altLang="fa-IR" sz="2400" dirty="0">
                <a:ea typeface="Majalla UI"/>
                <a:cs typeface="B Nazanin" panose="00000400000000000000" pitchFamily="2" charset="-78"/>
              </a:rPr>
              <a:t> هیچگاه از آب سرد یا گرم برای بازکردن یخ گوشت و فراورده های گوشتی یخ زده استفاده نشود.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19-</a:t>
            </a:r>
            <a:r>
              <a:rPr lang="fa-IR" altLang="fa-IR" sz="2400" dirty="0">
                <a:ea typeface="Majalla UI"/>
                <a:cs typeface="B Nazanin" panose="00000400000000000000" pitchFamily="2" charset="-78"/>
              </a:rPr>
              <a:t> سیخهای کباب پس از انجام کار شستشو،سمباده یا اسکاج زده و پس از ضدعفونی وآبکشی، به طور عمودی در ظرف مخصوص قرار گیرد.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20-</a:t>
            </a:r>
            <a:r>
              <a:rPr lang="fa-IR" altLang="fa-IR" sz="2400" dirty="0">
                <a:ea typeface="Majalla UI"/>
                <a:cs typeface="B Nazanin" panose="00000400000000000000" pitchFamily="2" charset="-78"/>
              </a:rPr>
              <a:t> از هیچ خوراک مانده ای برای وعده های بعدی استفاده نشود.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21-</a:t>
            </a:r>
            <a:r>
              <a:rPr lang="fa-IR" altLang="fa-IR" sz="2400" dirty="0">
                <a:ea typeface="Majalla UI"/>
                <a:cs typeface="B Nazanin" panose="00000400000000000000" pitchFamily="2" charset="-78"/>
              </a:rPr>
              <a:t> نمک مصرفی باید از نوع نمک ید دار باشد و در ظروف دربسته و دور از نور نگهداری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22-</a:t>
            </a:r>
            <a:r>
              <a:rPr lang="fa-IR" altLang="fa-IR" sz="2400" dirty="0">
                <a:ea typeface="Majalla UI"/>
                <a:cs typeface="B Nazanin" panose="00000400000000000000" pitchFamily="2" charset="-78"/>
              </a:rPr>
              <a:t> میوه و سبزیجات باید سالم باشد بطور صحیح شسته، ضدعفونی،نگهداری و توزیع شود.</a:t>
            </a:r>
          </a:p>
          <a:p>
            <a:pPr algn="just">
              <a:buFont typeface="Wingdings 2" panose="05020102010507070707" pitchFamily="18" charset="2"/>
              <a:buNone/>
            </a:pPr>
            <a:r>
              <a:rPr lang="fa-IR" altLang="fa-IR" sz="2400" dirty="0">
                <a:ea typeface="Majalla UI"/>
                <a:cs typeface="B Nazanin" panose="00000400000000000000" pitchFamily="2" charset="-78"/>
              </a:rPr>
              <a:t>.</a:t>
            </a:r>
            <a:r>
              <a:rPr lang="fa-IR" altLang="fa-IR" sz="2400" b="1" dirty="0">
                <a:solidFill>
                  <a:srgbClr val="FF0000"/>
                </a:solidFill>
                <a:ea typeface="Majalla UI"/>
                <a:cs typeface="B Nazanin" panose="00000400000000000000" pitchFamily="2" charset="-78"/>
              </a:rPr>
              <a:t>23-</a:t>
            </a:r>
            <a:r>
              <a:rPr lang="fa-IR" altLang="fa-IR" sz="2400" dirty="0">
                <a:ea typeface="Majalla UI"/>
                <a:cs typeface="B Nazanin" panose="00000400000000000000" pitchFamily="2" charset="-78"/>
              </a:rPr>
              <a:t> </a:t>
            </a:r>
            <a:r>
              <a:rPr lang="ar-SA" altLang="fa-IR" sz="2400" dirty="0">
                <a:ea typeface="Majalla UI"/>
                <a:cs typeface="B Nazanin" panose="00000400000000000000" pitchFamily="2" charset="-78"/>
              </a:rPr>
              <a:t>كليه مواد غذائي نبايد بيش از 2 ساعت در دمای 60-4 درجه سانتی گراد قرار گيرند</a:t>
            </a:r>
            <a:r>
              <a:rPr lang="fa-IR" altLang="fa-IR" sz="2400" dirty="0">
                <a:ea typeface="Majalla UI"/>
                <a:cs typeface="B Nazanin" panose="00000400000000000000" pitchFamily="2" charset="-78"/>
              </a:rPr>
              <a:t>.</a:t>
            </a:r>
            <a:r>
              <a:rPr lang="en-US" altLang="fa-IR" sz="2400" dirty="0">
                <a:ea typeface="Majalla UI"/>
                <a:cs typeface="B Nazanin" panose="00000400000000000000" pitchFamily="2" charset="-78"/>
              </a:rPr>
              <a:t>.</a:t>
            </a:r>
          </a:p>
          <a:p>
            <a:pPr algn="just">
              <a:buFont typeface="Wingdings 2" panose="05020102010507070707" pitchFamily="18" charset="2"/>
              <a:buNone/>
            </a:pP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614023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تجهیزات،لوازم و ابزار کار</a:t>
            </a:r>
            <a:endParaRPr lang="en-US" altLang="fa-IR" b="1" smtClean="0">
              <a:solidFill>
                <a:srgbClr val="00B0F0"/>
              </a:solidFill>
              <a:cs typeface="B Nazanin" panose="00000400000000000000" pitchFamily="2" charset="-78"/>
            </a:endParaRPr>
          </a:p>
        </p:txBody>
      </p:sp>
      <p:sp>
        <p:nvSpPr>
          <p:cNvPr id="39939" name="Content Placeholder 2"/>
          <p:cNvSpPr>
            <a:spLocks noGrp="1"/>
          </p:cNvSpPr>
          <p:nvPr>
            <p:ph idx="1"/>
          </p:nvPr>
        </p:nvSpPr>
        <p:spPr>
          <a:xfrm>
            <a:off x="838200" y="1690688"/>
            <a:ext cx="10515600" cy="4351338"/>
          </a:xfrm>
        </p:spPr>
        <p:txBody>
          <a:bodyPr>
            <a:noAutofit/>
          </a:bodyPr>
          <a:lstStyle/>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a:t>
            </a:r>
            <a:r>
              <a:rPr lang="fa-IR" altLang="fa-IR" sz="2400" dirty="0">
                <a:ea typeface="Majalla UI"/>
                <a:cs typeface="B Nazanin" panose="00000400000000000000" pitchFamily="2" charset="-78"/>
              </a:rPr>
              <a:t> جعبه کمک های اولیه با وسایل مناسب در رستوران و آشپزخانه نصب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a:t>
            </a:r>
            <a:r>
              <a:rPr lang="fa-IR" altLang="fa-IR" sz="2400" dirty="0">
                <a:ea typeface="Majalla UI"/>
                <a:cs typeface="B Nazanin" panose="00000400000000000000" pitchFamily="2" charset="-78"/>
              </a:rPr>
              <a:t> ظروف باید غیر پلاستیکی و از جنس شیشه ای یا استیل ضد زنگ باشد و فاقد هرگونه ترک خوردگی و لپ پریدگی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3-</a:t>
            </a:r>
            <a:r>
              <a:rPr lang="fa-IR" altLang="fa-IR" sz="2400" dirty="0">
                <a:ea typeface="Majalla UI"/>
                <a:cs typeface="B Nazanin" panose="00000400000000000000" pitchFamily="2" charset="-78"/>
              </a:rPr>
              <a:t> استفاده از ظروف و وسایل غیر مجاز نظیر مواد بازیافتی، چوبی، سربی و مسی طبق دستورالعمل و تشخیص کارشناس ممنوع می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4-</a:t>
            </a:r>
            <a:r>
              <a:rPr lang="fa-IR" altLang="fa-IR" sz="2400" dirty="0">
                <a:ea typeface="Majalla UI"/>
                <a:cs typeface="B Nazanin" panose="00000400000000000000" pitchFamily="2" charset="-78"/>
              </a:rPr>
              <a:t> استفاده از روزنامه و کاغذهای بازیافتی ممنوع می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5-</a:t>
            </a:r>
            <a:r>
              <a:rPr lang="fa-IR" altLang="fa-IR" sz="2400" dirty="0">
                <a:ea typeface="Majalla UI"/>
                <a:cs typeface="B Nazanin" panose="00000400000000000000" pitchFamily="2" charset="-78"/>
              </a:rPr>
              <a:t> ظروف پس از شستشو باید در جا ظرفی مخصوص و بطور عمودی قرارگیرد تا در مجاورت هوا خشک گردد و از بکار بردن دستمال برای خشک کردن خودداری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6-</a:t>
            </a:r>
            <a:r>
              <a:rPr lang="fa-IR" altLang="fa-IR" sz="2400" dirty="0">
                <a:ea typeface="Majalla UI"/>
                <a:cs typeface="B Nazanin" panose="00000400000000000000" pitchFamily="2" charset="-78"/>
              </a:rPr>
              <a:t> ابزار و وسایلی که برای پوست کندن،مخلوط کردن و خرد کردن مواد غذایی استفاده می شود، نباید درز و شکاف داشته باشد تا از جمع شدن و فساد احتمالی مواد در انها جلوگیری گردد.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7-</a:t>
            </a:r>
            <a:r>
              <a:rPr lang="fa-IR" altLang="fa-IR" sz="2400" dirty="0">
                <a:ea typeface="Majalla UI"/>
                <a:cs typeface="B Nazanin" panose="00000400000000000000" pitchFamily="2" charset="-78"/>
              </a:rPr>
              <a:t> تخته مخصوص خردکردن گوشت و سبزی باید بدون درز وشکاف و پس ار هر بار استفاده شستشو شده و روی سطح آن نمک پاشیده شود.</a:t>
            </a: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19455948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تجهیزات،لوازم و ابزار کار(ادامه):</a:t>
            </a:r>
            <a:endParaRPr lang="en-US" altLang="fa-IR" b="1" smtClean="0">
              <a:solidFill>
                <a:srgbClr val="00B0F0"/>
              </a:solidFill>
              <a:cs typeface="B Nazanin" panose="00000400000000000000" pitchFamily="2" charset="-78"/>
            </a:endParaRPr>
          </a:p>
        </p:txBody>
      </p:sp>
      <p:sp>
        <p:nvSpPr>
          <p:cNvPr id="40963" name="Content Placeholder 2"/>
          <p:cNvSpPr>
            <a:spLocks noGrp="1"/>
          </p:cNvSpPr>
          <p:nvPr>
            <p:ph idx="1"/>
          </p:nvPr>
        </p:nvSpPr>
        <p:spPr/>
        <p:txBody>
          <a:bodyPr>
            <a:normAutofit/>
          </a:bodyPr>
          <a:lstStyle/>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8-</a:t>
            </a:r>
            <a:r>
              <a:rPr lang="fa-IR" altLang="fa-IR" sz="2400" dirty="0">
                <a:ea typeface="Majalla UI"/>
                <a:cs typeface="B Nazanin" panose="00000400000000000000" pitchFamily="2" charset="-78"/>
              </a:rPr>
              <a:t> مواد شوینده و پاک کننده مصرفی باید استاندارد بوده و باید دارای پروانه ساخت معتبر باشند.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9-</a:t>
            </a:r>
            <a:r>
              <a:rPr lang="fa-IR" altLang="fa-IR" sz="2400" dirty="0">
                <a:ea typeface="Majalla UI"/>
                <a:cs typeface="B Nazanin" panose="00000400000000000000" pitchFamily="2" charset="-78"/>
              </a:rPr>
              <a:t> کلیه یخچال ها و فریزرها باید هفته ای یکبار برفک زدایی شده و با آب گرم و مواد شوینده شستشو داده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10-</a:t>
            </a:r>
            <a:r>
              <a:rPr lang="fa-IR" altLang="fa-IR" sz="2400" dirty="0">
                <a:ea typeface="Majalla UI"/>
                <a:cs typeface="B Nazanin" panose="00000400000000000000" pitchFamily="2" charset="-78"/>
              </a:rPr>
              <a:t> باید اسفنجهای شستشوی ظروف بعد از پایان کار روزانه،شستشو و ضد عفونی شود.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11-</a:t>
            </a:r>
            <a:r>
              <a:rPr lang="fa-IR" altLang="fa-IR" sz="2400" dirty="0">
                <a:ea typeface="Majalla UI"/>
                <a:cs typeface="B Nazanin" panose="00000400000000000000" pitchFamily="2" charset="-78"/>
              </a:rPr>
              <a:t> برای جاروها،تی و وسایل نظافتی دیگر محل مناسبی برای نگهداری درنظر گرفته شود.</a:t>
            </a:r>
          </a:p>
          <a:p>
            <a:pPr algn="just">
              <a:buFont typeface="Wingdings 2" panose="05020102010507070707" pitchFamily="18" charset="2"/>
              <a:buNone/>
            </a:pP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21756090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ctr"/>
            <a:r>
              <a:rPr lang="fa-IR" altLang="fa-IR" b="1" smtClean="0">
                <a:solidFill>
                  <a:srgbClr val="00B0F0"/>
                </a:solidFill>
                <a:cs typeface="B Nazanin" panose="00000400000000000000" pitchFamily="2" charset="-78"/>
              </a:rPr>
              <a:t>سایر موارد</a:t>
            </a:r>
            <a:endParaRPr lang="en-US" altLang="fa-IR" b="1" smtClean="0">
              <a:solidFill>
                <a:srgbClr val="00B0F0"/>
              </a:solidFill>
              <a:cs typeface="B Nazanin" panose="00000400000000000000" pitchFamily="2" charset="-78"/>
            </a:endParaRPr>
          </a:p>
        </p:txBody>
      </p:sp>
      <p:sp>
        <p:nvSpPr>
          <p:cNvPr id="41987" name="Content Placeholder 2"/>
          <p:cNvSpPr>
            <a:spLocks noGrp="1"/>
          </p:cNvSpPr>
          <p:nvPr>
            <p:ph idx="1"/>
          </p:nvPr>
        </p:nvSpPr>
        <p:spPr/>
        <p:txBody>
          <a:bodyPr>
            <a:normAutofit/>
          </a:bodyPr>
          <a:lstStyle/>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1-</a:t>
            </a:r>
            <a:r>
              <a:rPr lang="fa-IR" altLang="fa-IR" sz="2400" dirty="0">
                <a:ea typeface="Majalla UI"/>
                <a:cs typeface="B Nazanin" panose="00000400000000000000" pitchFamily="2" charset="-78"/>
              </a:rPr>
              <a:t> بازرسین بهداشت در صورت مشاهده و تشخیص مواد غذایی فاسد شده، آن مواد را غیر قابل مصرف اعلام کرده و با صورتجلسه ای اقدام به انهدام موارد مذکور خواهند نمود.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2-</a:t>
            </a:r>
            <a:r>
              <a:rPr lang="fa-IR" altLang="fa-IR" sz="2400" dirty="0">
                <a:ea typeface="Majalla UI"/>
                <a:cs typeface="B Nazanin" panose="00000400000000000000" pitchFamily="2" charset="-78"/>
              </a:rPr>
              <a:t> بازرسین در صورتی که فرد یا افرادی را شناسایی کنند که حضور ونحوه کار انان به دلیل عدم رعایت موازین بهداشتی ممکن است باعث ایجاد مشکلات بهداشتی نماید، از ادامه کار انان جلوگیری بعمل خواهند آورد.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3-</a:t>
            </a:r>
            <a:r>
              <a:rPr lang="fa-IR" altLang="fa-IR" sz="2400" dirty="0">
                <a:ea typeface="Majalla UI"/>
                <a:cs typeface="B Nazanin" panose="00000400000000000000" pitchFamily="2" charset="-78"/>
              </a:rPr>
              <a:t> ورود افراد متفرقه به آشپرخانه ممنوع می باشد.</a:t>
            </a:r>
          </a:p>
          <a:p>
            <a:pPr algn="just">
              <a:buFont typeface="Wingdings 2" panose="05020102010507070707" pitchFamily="18" charset="2"/>
              <a:buNone/>
            </a:pPr>
            <a:r>
              <a:rPr lang="fa-IR" altLang="fa-IR" sz="2400" b="1" dirty="0">
                <a:solidFill>
                  <a:srgbClr val="FF0000"/>
                </a:solidFill>
                <a:ea typeface="Majalla UI"/>
                <a:cs typeface="B Nazanin" panose="00000400000000000000" pitchFamily="2" charset="-78"/>
              </a:rPr>
              <a:t>4-</a:t>
            </a:r>
            <a:r>
              <a:rPr lang="fa-IR" altLang="fa-IR" sz="2400" dirty="0">
                <a:ea typeface="Majalla UI"/>
                <a:cs typeface="B Nazanin" panose="00000400000000000000" pitchFamily="2" charset="-78"/>
              </a:rPr>
              <a:t> اماکن مرتبط با این دستودالعمل موظف به اجرای بخشنامه های صادره از سوی مقامات بهداشتی در شرایط خاص می باشند.</a:t>
            </a:r>
            <a:endParaRPr lang="en-US" altLang="fa-IR" sz="2400" dirty="0">
              <a:ea typeface="Majalla UI"/>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r>
              <a:rPr lang="en-US"/>
              <a:t>www.iehe.ir</a:t>
            </a:r>
          </a:p>
        </p:txBody>
      </p:sp>
    </p:spTree>
    <p:extLst>
      <p:ext uri="{BB962C8B-B14F-4D97-AF65-F5344CB8AC3E}">
        <p14:creationId xmlns:p14="http://schemas.microsoft.com/office/powerpoint/2010/main" val="29832586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r" eaLnBrk="1" hangingPunct="1"/>
            <a:r>
              <a:rPr lang="fa-IR" altLang="fa-IR" sz="3400" b="1" dirty="0">
                <a:cs typeface="B Nazanin" panose="00000400000000000000" pitchFamily="2" charset="-78"/>
              </a:rPr>
              <a:t>قبل از قرار مواد غذایی در یخچال مراعات چه نکاتی اهمیت دارد ؟</a:t>
            </a:r>
            <a:endParaRPr lang="en-US" altLang="fa-IR" sz="3400" b="1" dirty="0">
              <a:cs typeface="B Nazanin" panose="00000400000000000000" pitchFamily="2" charset="-78"/>
            </a:endParaRPr>
          </a:p>
        </p:txBody>
      </p:sp>
      <p:sp>
        <p:nvSpPr>
          <p:cNvPr id="51203" name="Rectangle 3"/>
          <p:cNvSpPr>
            <a:spLocks noGrp="1" noChangeArrowheads="1"/>
          </p:cNvSpPr>
          <p:nvPr>
            <p:ph idx="1"/>
          </p:nvPr>
        </p:nvSpPr>
        <p:spPr/>
        <p:txBody>
          <a:bodyPr>
            <a:normAutofit/>
          </a:bodyPr>
          <a:lstStyle/>
          <a:p>
            <a:pPr marL="609600" indent="-609600" algn="just">
              <a:lnSpc>
                <a:spcPct val="80000"/>
              </a:lnSpc>
            </a:pPr>
            <a:r>
              <a:rPr lang="fa-IR" altLang="fa-IR" sz="2400" dirty="0">
                <a:cs typeface="B Nazanin" panose="00000400000000000000" pitchFamily="2" charset="-78"/>
              </a:rPr>
              <a:t>در صورتیکه مواد غذایی بصورت قطعات بزرگ است بهتر  است</a:t>
            </a:r>
            <a:r>
              <a:rPr lang="fa-IR" altLang="fa-IR" sz="2400" b="1" dirty="0">
                <a:cs typeface="B Nazanin" panose="00000400000000000000" pitchFamily="2" charset="-78"/>
              </a:rPr>
              <a:t> </a:t>
            </a:r>
            <a:r>
              <a:rPr lang="fa-IR" altLang="fa-IR" sz="2400" dirty="0">
                <a:cs typeface="B Nazanin" panose="00000400000000000000" pitchFamily="2" charset="-78"/>
              </a:rPr>
              <a:t>ان را به تکه های کوچکتر تبدیل کرد. </a:t>
            </a:r>
          </a:p>
          <a:p>
            <a:pPr marL="609600" indent="-609600" algn="just">
              <a:lnSpc>
                <a:spcPct val="80000"/>
              </a:lnSpc>
            </a:pPr>
            <a:r>
              <a:rPr lang="fa-IR" altLang="fa-IR" sz="2400" dirty="0">
                <a:cs typeface="B Nazanin" panose="00000400000000000000" pitchFamily="2" charset="-78"/>
              </a:rPr>
              <a:t>اولا: سرما به خوبی به قسمتهای مختلف آن نفوذ مینماید .</a:t>
            </a:r>
          </a:p>
          <a:p>
            <a:pPr marL="609600" indent="-609600" algn="just">
              <a:lnSpc>
                <a:spcPct val="80000"/>
              </a:lnSpc>
            </a:pPr>
            <a:r>
              <a:rPr lang="fa-IR" altLang="fa-IR" sz="2400" dirty="0">
                <a:cs typeface="B Nazanin" panose="00000400000000000000" pitchFamily="2" charset="-78"/>
              </a:rPr>
              <a:t>ثانیا: در صورتیکه بخواهید مواد غذایی پخته شده را( برای استفاده مجدد) در یخچال قرار دهید  و بخواهید آن را سریعتر سرد نمایید و در نتیجه ماده غذایی زمان کمتری در خارج از یخچال قرار داشته باشد .</a:t>
            </a:r>
          </a:p>
          <a:p>
            <a:pPr marL="609600" indent="-609600" algn="just">
              <a:lnSpc>
                <a:spcPct val="80000"/>
              </a:lnSpc>
            </a:pPr>
            <a:r>
              <a:rPr lang="fa-IR" altLang="fa-IR" sz="2400" dirty="0">
                <a:cs typeface="B Nazanin" panose="00000400000000000000" pitchFamily="2" charset="-78"/>
              </a:rPr>
              <a:t>در صورتیکه مواد غذایی بصورت آبگوشت یا سوپ ، با حجم زیاد باشد ، بهتر است .آنها را در چند ظرف ( نظیر ماهی تابه که دارای عمق کم است و مواد غذایی در آنها زودتر سرد میگردد) ریخته و بعد از سرد شدن بلافاصله در یخچال قرار دهید .</a:t>
            </a:r>
            <a:endParaRPr lang="en-US" altLang="fa-IR" sz="2400" dirty="0">
              <a:cs typeface="B Nazanin" panose="00000400000000000000" pitchFamily="2" charset="-78"/>
            </a:endParaRPr>
          </a:p>
        </p:txBody>
      </p:sp>
    </p:spTree>
    <p:extLst>
      <p:ext uri="{BB962C8B-B14F-4D97-AF65-F5344CB8AC3E}">
        <p14:creationId xmlns:p14="http://schemas.microsoft.com/office/powerpoint/2010/main" val="3608755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838199" y="656823"/>
            <a:ext cx="10714149" cy="5520140"/>
          </a:xfrm>
        </p:spPr>
        <p:txBody>
          <a:bodyPr>
            <a:normAutofit/>
          </a:bodyPr>
          <a:lstStyle/>
          <a:p>
            <a:pPr algn="just" eaLnBrk="1" hangingPunct="1"/>
            <a:r>
              <a:rPr lang="fa-IR" altLang="fa-IR" dirty="0">
                <a:cs typeface="B Nazanin" panose="00000400000000000000" pitchFamily="2" charset="-78"/>
              </a:rPr>
              <a:t>امروزه تعداد بیشتری از مردم غذای خود را درخارج از خانه ،خصوصا در محل کا ر خود مانند </a:t>
            </a:r>
            <a:r>
              <a:rPr lang="fa-IR" altLang="fa-IR" dirty="0" smtClean="0">
                <a:cs typeface="B Nazanin" panose="00000400000000000000" pitchFamily="2" charset="-78"/>
              </a:rPr>
              <a:t>کارخانجات وشرکتها ودانشگاهها وخوابگاهها وپادگانها وموسسات </a:t>
            </a:r>
            <a:r>
              <a:rPr lang="fa-IR" altLang="fa-IR" dirty="0">
                <a:cs typeface="B Nazanin" panose="00000400000000000000" pitchFamily="2" charset="-78"/>
              </a:rPr>
              <a:t>آموزشی وسایر مراکز جمعی صرف می کنند. به علت حجم ومقیاس کار در هنگام تهیه و توزیع مواد غذایی در این مراکز باید توجه داشت که عدم اجرای روشهای بهداشتی مناسب می تواند عواقب جدی و خطرناکی در بر داشته باشد. خصوصا با توجه به اینکه تعداد جمعیت در معرض خطر نیز قابل ملاحظه بوده و متاسفانه در آمار ملی کشورها بروز بیماری با منشاء غذایی دراین مراکز اغلب دیده میشود. </a:t>
            </a:r>
            <a:endParaRPr lang="fa-IR" altLang="fa-IR" dirty="0" smtClean="0">
              <a:cs typeface="B Nazanin" panose="00000400000000000000" pitchFamily="2" charset="-78"/>
            </a:endParaRPr>
          </a:p>
          <a:p>
            <a:pPr algn="just">
              <a:lnSpc>
                <a:spcPct val="150000"/>
              </a:lnSpc>
              <a:defRPr/>
            </a:pPr>
            <a:r>
              <a:rPr lang="fa-IR" b="1" dirty="0">
                <a:effectLst>
                  <a:outerShdw blurRad="38100" dist="38100" dir="2700000" algn="tl">
                    <a:srgbClr val="000000">
                      <a:alpha val="43137"/>
                    </a:srgbClr>
                  </a:outerShdw>
                </a:effectLst>
                <a:cs typeface="B Nazanin" panose="00000400000000000000" pitchFamily="2" charset="-78"/>
              </a:rPr>
              <a:t>نكته مهم </a:t>
            </a:r>
            <a:r>
              <a:rPr lang="fa-IR" b="1" dirty="0" smtClean="0">
                <a:effectLst>
                  <a:outerShdw blurRad="38100" dist="38100" dir="2700000" algn="tl">
                    <a:srgbClr val="000000">
                      <a:alpha val="43137"/>
                    </a:srgbClr>
                  </a:outerShdw>
                </a:effectLst>
                <a:cs typeface="B Nazanin" panose="00000400000000000000" pitchFamily="2" charset="-78"/>
              </a:rPr>
              <a:t>اين </a:t>
            </a:r>
            <a:r>
              <a:rPr lang="fa-IR" b="1" dirty="0">
                <a:effectLst>
                  <a:outerShdw blurRad="38100" dist="38100" dir="2700000" algn="tl">
                    <a:srgbClr val="000000">
                      <a:alpha val="43137"/>
                    </a:srgbClr>
                  </a:outerShdw>
                </a:effectLst>
                <a:cs typeface="B Nazanin" panose="00000400000000000000" pitchFamily="2" charset="-78"/>
              </a:rPr>
              <a:t>است كه بيماري هاي اسهالي ناشي از آلودگي هاي آب </a:t>
            </a:r>
            <a:r>
              <a:rPr lang="fa-IR" b="1" dirty="0" smtClean="0">
                <a:effectLst>
                  <a:outerShdw blurRad="38100" dist="38100" dir="2700000" algn="tl">
                    <a:srgbClr val="000000">
                      <a:alpha val="43137"/>
                    </a:srgbClr>
                  </a:outerShdw>
                </a:effectLst>
                <a:cs typeface="B Nazanin" panose="00000400000000000000" pitchFamily="2" charset="-78"/>
              </a:rPr>
              <a:t>وموادغذايي که معمولا در این محلها روی میدهد </a:t>
            </a:r>
            <a:r>
              <a:rPr lang="fa-IR" b="1" dirty="0">
                <a:effectLst>
                  <a:outerShdw blurRad="38100" dist="38100" dir="2700000" algn="tl">
                    <a:srgbClr val="000000">
                      <a:alpha val="43137"/>
                    </a:srgbClr>
                  </a:outerShdw>
                </a:effectLst>
                <a:cs typeface="B Nazanin" panose="00000400000000000000" pitchFamily="2" charset="-78"/>
              </a:rPr>
              <a:t>معمولاً در 24 تا 48 ساعت بدون هيچگونه مداخله پزشكي بهبود مي يابند و معمولاً تشخيص داده نشده و گزارش نمي شوند .</a:t>
            </a:r>
          </a:p>
          <a:p>
            <a:pPr eaLnBrk="1" hangingPunct="1"/>
            <a:endParaRPr lang="en-US" altLang="fa-IR" sz="2600" dirty="0">
              <a:cs typeface="B Nazanin" panose="00000400000000000000" pitchFamily="2" charset="-78"/>
            </a:endParaRPr>
          </a:p>
        </p:txBody>
      </p:sp>
    </p:spTree>
    <p:extLst>
      <p:ext uri="{BB962C8B-B14F-4D97-AF65-F5344CB8AC3E}">
        <p14:creationId xmlns:p14="http://schemas.microsoft.com/office/powerpoint/2010/main" val="3677979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774823" y="260350"/>
            <a:ext cx="8283576" cy="1143000"/>
          </a:xfrm>
        </p:spPr>
        <p:txBody>
          <a:bodyPr/>
          <a:lstStyle/>
          <a:p>
            <a:pPr algn="ctr" eaLnBrk="1" hangingPunct="1"/>
            <a:r>
              <a:rPr lang="fa-IR" altLang="fa-IR" sz="2500" b="1" dirty="0">
                <a:cs typeface="B Mitra" panose="00000400000000000000" pitchFamily="2" charset="-78"/>
              </a:rPr>
              <a:t>درجه حرارتهای که معمولا درآن ، اکثر میکروبهای موجود در مواد غذایی تکثیر می یابند ، زنده می مانند و یا از بین </a:t>
            </a:r>
            <a:r>
              <a:rPr lang="fa-IR" altLang="fa-IR" sz="2500" b="1" dirty="0" smtClean="0">
                <a:cs typeface="B Mitra" panose="00000400000000000000" pitchFamily="2" charset="-78"/>
              </a:rPr>
              <a:t>می روند</a:t>
            </a:r>
            <a:endParaRPr lang="en-US" altLang="fa-IR" sz="2500" b="1" dirty="0">
              <a:cs typeface="B Mitra" panose="00000400000000000000" pitchFamily="2" charset="-78"/>
            </a:endParaRPr>
          </a:p>
        </p:txBody>
      </p:sp>
      <p:graphicFrame>
        <p:nvGraphicFramePr>
          <p:cNvPr id="46193" name="Group 113"/>
          <p:cNvGraphicFramePr>
            <a:graphicFrameLocks noGrp="1"/>
          </p:cNvGraphicFramePr>
          <p:nvPr>
            <p:ph sz="half" idx="1"/>
            <p:extLst>
              <p:ext uri="{D42A27DB-BD31-4B8C-83A1-F6EECF244321}">
                <p14:modId xmlns:p14="http://schemas.microsoft.com/office/powerpoint/2010/main" val="2448032223"/>
              </p:ext>
            </p:extLst>
          </p:nvPr>
        </p:nvGraphicFramePr>
        <p:xfrm>
          <a:off x="1774823" y="1412876"/>
          <a:ext cx="8283576" cy="4670424"/>
        </p:xfrm>
        <a:graphic>
          <a:graphicData uri="http://schemas.openxmlformats.org/drawingml/2006/table">
            <a:tbl>
              <a:tblPr rtl="1"/>
              <a:tblGrid>
                <a:gridCol w="3173716"/>
                <a:gridCol w="2803153"/>
                <a:gridCol w="2306707"/>
              </a:tblGrid>
              <a:tr h="906401">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dirty="0" smtClean="0">
                          <a:ln>
                            <a:noFill/>
                          </a:ln>
                          <a:solidFill>
                            <a:schemeClr val="tx1"/>
                          </a:solidFill>
                          <a:effectLst/>
                          <a:latin typeface="Verdana" pitchFamily="34" charset="0"/>
                          <a:cs typeface="B Mitra" panose="00000400000000000000" pitchFamily="2" charset="-78"/>
                        </a:rPr>
                        <a:t>میکروبها می میرند</a:t>
                      </a:r>
                      <a:endParaRPr kumimoji="0" lang="en-US" sz="2400" b="0" i="0" u="none" strike="noStrike" cap="none" normalizeH="0" baseline="0" dirty="0" smtClean="0">
                        <a:ln>
                          <a:noFill/>
                        </a:ln>
                        <a:solidFill>
                          <a:schemeClr val="tx1"/>
                        </a:solidFill>
                        <a:effectLst/>
                        <a:latin typeface="Verdana" pitchFamily="34" charset="0"/>
                        <a:cs typeface="B Mitra" panose="00000400000000000000"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غذا در حال جوش </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100 – 74 درجه</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7988">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میکروبها تکثیر نمی یابند</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غذا بسیار داغ </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74 – 60 درجه</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15">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میکروبها ی موجود در این درجه حرارت تکثیرمی یابند </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غذا نسبتا داغ </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60 – 8 درجه</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7205">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میکروبهای موجود در مواد غذایی به آهستگی تکثیر می یابند </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غذا خنک است</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8 </a:t>
                      </a:r>
                      <a:r>
                        <a:rPr kumimoji="0" lang="fa-IR" sz="2400" b="0" i="0" u="none" strike="noStrike" cap="none" normalizeH="0" baseline="0" smtClean="0">
                          <a:ln>
                            <a:noFill/>
                          </a:ln>
                          <a:solidFill>
                            <a:schemeClr val="tx1"/>
                          </a:solidFill>
                          <a:effectLst/>
                          <a:latin typeface="Arial"/>
                          <a:cs typeface="B Mitra" panose="00000400000000000000" pitchFamily="2" charset="-78"/>
                        </a:rPr>
                        <a:t>– 0 درجه</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15">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میکروبها رشد نمی کنند ولی زنده می مانند</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smtClean="0">
                          <a:ln>
                            <a:noFill/>
                          </a:ln>
                          <a:solidFill>
                            <a:schemeClr val="tx1"/>
                          </a:solidFill>
                          <a:effectLst/>
                          <a:latin typeface="Verdana" pitchFamily="34" charset="0"/>
                          <a:cs typeface="B Mitra" panose="00000400000000000000" pitchFamily="2" charset="-78"/>
                        </a:rPr>
                        <a:t>غذا منجمد است</a:t>
                      </a:r>
                      <a:endParaRPr kumimoji="0" lang="en-US" sz="2400" b="0" i="0" u="none" strike="noStrike" cap="none" normalizeH="0" baseline="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accent2"/>
                        </a:buClr>
                        <a:buSzTx/>
                        <a:buFont typeface="Wingdings" pitchFamily="2" charset="2"/>
                        <a:buNone/>
                        <a:tabLst/>
                      </a:pPr>
                      <a:r>
                        <a:rPr kumimoji="0" lang="fa-IR" sz="2400" b="0" i="0" u="none" strike="noStrike" cap="none" normalizeH="0" baseline="0" dirty="0" smtClean="0">
                          <a:ln>
                            <a:noFill/>
                          </a:ln>
                          <a:solidFill>
                            <a:schemeClr val="tx1"/>
                          </a:solidFill>
                          <a:effectLst/>
                          <a:latin typeface="Verdana" pitchFamily="34" charset="0"/>
                          <a:cs typeface="B Mitra" panose="00000400000000000000" pitchFamily="2" charset="-78"/>
                        </a:rPr>
                        <a:t>0 </a:t>
                      </a:r>
                      <a:r>
                        <a:rPr kumimoji="0" lang="fa-IR" sz="2400" b="0" i="0" u="none" strike="noStrike" cap="none" normalizeH="0" baseline="0" dirty="0" smtClean="0">
                          <a:ln>
                            <a:noFill/>
                          </a:ln>
                          <a:solidFill>
                            <a:schemeClr val="tx1"/>
                          </a:solidFill>
                          <a:effectLst/>
                          <a:latin typeface="Arial"/>
                          <a:cs typeface="B Mitra" panose="00000400000000000000" pitchFamily="2" charset="-78"/>
                        </a:rPr>
                        <a:t>– 18-</a:t>
                      </a:r>
                      <a:endParaRPr kumimoji="0" lang="en-US" sz="2400" b="0" i="0" u="none" strike="noStrike" cap="none" normalizeH="0" baseline="0" dirty="0" smtClean="0">
                        <a:ln>
                          <a:noFill/>
                        </a:ln>
                        <a:solidFill>
                          <a:schemeClr val="tx1"/>
                        </a:solidFill>
                        <a:effectLst/>
                        <a:latin typeface="Verdana" pitchFamily="34" charset="0"/>
                        <a:cs typeface="B Mitra" panose="00000400000000000000" pitchFamily="2" charset="-7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41827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8893" y="0"/>
            <a:ext cx="8064896" cy="1656928"/>
          </a:xfrm>
        </p:spPr>
        <p:txBody>
          <a:bodyPr>
            <a:noAutofit/>
          </a:bodyPr>
          <a:lstStyle/>
          <a:p>
            <a:pPr algn="ctr"/>
            <a:r>
              <a:rPr lang="fa-IR" sz="2400" dirty="0" smtClean="0">
                <a:solidFill>
                  <a:srgbClr val="FF0066"/>
                </a:solidFill>
                <a:cs typeface="B Titr" pitchFamily="2" charset="-78"/>
              </a:rPr>
              <a:t/>
            </a:r>
            <a:br>
              <a:rPr lang="fa-IR" sz="2400" dirty="0" smtClean="0">
                <a:solidFill>
                  <a:srgbClr val="FF0066"/>
                </a:solidFill>
                <a:cs typeface="B Titr" pitchFamily="2" charset="-78"/>
              </a:rPr>
            </a:br>
            <a:r>
              <a:rPr lang="fa-IR" sz="2400" dirty="0" smtClean="0">
                <a:solidFill>
                  <a:srgbClr val="FF0066"/>
                </a:solidFill>
                <a:cs typeface="B Titr" pitchFamily="2" charset="-78"/>
              </a:rPr>
              <a:t/>
            </a:r>
            <a:br>
              <a:rPr lang="fa-IR" sz="2400" dirty="0" smtClean="0">
                <a:solidFill>
                  <a:srgbClr val="FF0066"/>
                </a:solidFill>
                <a:cs typeface="B Titr" pitchFamily="2" charset="-78"/>
              </a:rPr>
            </a:br>
            <a:r>
              <a:rPr lang="fa-IR" sz="2400" dirty="0" smtClean="0">
                <a:solidFill>
                  <a:srgbClr val="FF0066"/>
                </a:solidFill>
                <a:cs typeface="B Titr" pitchFamily="2" charset="-78"/>
              </a:rPr>
              <a:t>اقدامات بهداشت محيطي به منظور پيشگيري و كنترل  طغیان بيماريهاي منتقله از  آب وغذا</a:t>
            </a:r>
            <a:r>
              <a:rPr lang="en-US" sz="2400" dirty="0" smtClean="0">
                <a:solidFill>
                  <a:srgbClr val="FF0066"/>
                </a:solidFill>
              </a:rPr>
              <a:t/>
            </a:r>
            <a:br>
              <a:rPr lang="en-US" sz="2400" dirty="0" smtClean="0">
                <a:solidFill>
                  <a:srgbClr val="FF0066"/>
                </a:solidFill>
              </a:rPr>
            </a:br>
            <a:endParaRPr lang="fa-IR" sz="2400" dirty="0">
              <a:solidFill>
                <a:srgbClr val="FF0066"/>
              </a:solidFill>
              <a:cs typeface="B Titr" pitchFamily="2" charset="-78"/>
            </a:endParaRPr>
          </a:p>
        </p:txBody>
      </p:sp>
      <p:sp>
        <p:nvSpPr>
          <p:cNvPr id="3" name="Content Placeholder 2"/>
          <p:cNvSpPr>
            <a:spLocks noGrp="1"/>
          </p:cNvSpPr>
          <p:nvPr>
            <p:ph idx="1"/>
          </p:nvPr>
        </p:nvSpPr>
        <p:spPr>
          <a:xfrm>
            <a:off x="1981200" y="2296886"/>
            <a:ext cx="8229600" cy="3603171"/>
          </a:xfrm>
          <a:solidFill>
            <a:schemeClr val="tx2">
              <a:lumMod val="90000"/>
              <a:alpha val="20000"/>
            </a:schemeClr>
          </a:solidFill>
        </p:spPr>
        <p:txBody>
          <a:bodyPr>
            <a:noAutofit/>
          </a:bodyPr>
          <a:lstStyle/>
          <a:p>
            <a:pPr algn="just" rtl="1">
              <a:lnSpc>
                <a:spcPct val="150000"/>
              </a:lnSpc>
              <a:buNone/>
            </a:pPr>
            <a:r>
              <a:rPr lang="fa-IR" sz="2000" dirty="0">
                <a:cs typeface="B Titr" pitchFamily="2" charset="-78"/>
              </a:rPr>
              <a:t> به منظور مديريت و برنامه ريزي صحيح جهت كنترل و پيشگيري از طغيان بيماريهاي منتقله ازآب و غذا اقدامات بهداشت محيطي بايد در سه مرحله انجام شود : </a:t>
            </a:r>
            <a:endParaRPr lang="en-US" sz="2000" dirty="0">
              <a:cs typeface="B Titr" pitchFamily="2" charset="-78"/>
            </a:endParaRPr>
          </a:p>
          <a:p>
            <a:pPr marL="900113" indent="-273050">
              <a:lnSpc>
                <a:spcPct val="200000"/>
              </a:lnSpc>
              <a:spcBef>
                <a:spcPts val="1200"/>
              </a:spcBef>
            </a:pPr>
            <a:r>
              <a:rPr lang="fa-IR" sz="2000" dirty="0">
                <a:cs typeface="B Titr" pitchFamily="2" charset="-78"/>
              </a:rPr>
              <a:t>مرحله اول : اقدامات پيش از بروز طغیان</a:t>
            </a:r>
            <a:endParaRPr lang="en-US" sz="2000" dirty="0">
              <a:cs typeface="B Titr" pitchFamily="2" charset="-78"/>
            </a:endParaRPr>
          </a:p>
          <a:p>
            <a:pPr marL="900113" indent="-273050">
              <a:lnSpc>
                <a:spcPct val="200000"/>
              </a:lnSpc>
              <a:spcBef>
                <a:spcPts val="1200"/>
              </a:spcBef>
            </a:pPr>
            <a:r>
              <a:rPr lang="fa-IR" sz="2000" dirty="0">
                <a:cs typeface="B Titr" pitchFamily="2" charset="-78"/>
              </a:rPr>
              <a:t>مرحله دوم : اقدامات در هنگام بروز طغیان</a:t>
            </a:r>
            <a:endParaRPr lang="en-US" sz="2000" dirty="0">
              <a:cs typeface="B Titr" pitchFamily="2" charset="-78"/>
            </a:endParaRPr>
          </a:p>
          <a:p>
            <a:pPr marL="900113" indent="-273050">
              <a:lnSpc>
                <a:spcPct val="200000"/>
              </a:lnSpc>
              <a:spcBef>
                <a:spcPts val="1200"/>
              </a:spcBef>
            </a:pPr>
            <a:r>
              <a:rPr lang="fa-IR" sz="2000" dirty="0">
                <a:cs typeface="B Titr" pitchFamily="2" charset="-78"/>
              </a:rPr>
              <a:t>مرحله سوم : اقدامات تكميلي پس از پايان </a:t>
            </a:r>
            <a:r>
              <a:rPr lang="fa-IR" sz="2000" dirty="0" smtClean="0">
                <a:cs typeface="B Titr" pitchFamily="2" charset="-78"/>
              </a:rPr>
              <a:t>طغیان</a:t>
            </a:r>
            <a:endParaRPr lang="en-US" sz="2000" dirty="0">
              <a:cs typeface="B Titr" pitchFamily="2" charset="-78"/>
            </a:endParaRPr>
          </a:p>
        </p:txBody>
      </p:sp>
    </p:spTree>
    <p:extLst>
      <p:ext uri="{BB962C8B-B14F-4D97-AF65-F5344CB8AC3E}">
        <p14:creationId xmlns:p14="http://schemas.microsoft.com/office/powerpoint/2010/main" val="18868539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625" y="685800"/>
            <a:ext cx="8229600" cy="850900"/>
          </a:xfrm>
        </p:spPr>
        <p:txBody>
          <a:bodyPr/>
          <a:lstStyle/>
          <a:p>
            <a:pPr algn="ctr">
              <a:defRPr/>
            </a:pPr>
            <a:r>
              <a:rPr lang="fa-IR" sz="4000" dirty="0" smtClean="0">
                <a:solidFill>
                  <a:srgbClr val="FF0000"/>
                </a:solidFill>
                <a:cs typeface="B Titr" pitchFamily="2" charset="-78"/>
              </a:rPr>
              <a:t> اقدامات قبل از طغیان</a:t>
            </a:r>
            <a:endParaRPr lang="fa-IR" sz="4000" dirty="0">
              <a:solidFill>
                <a:srgbClr val="FF0000"/>
              </a:solidFill>
              <a:cs typeface="B Titr" pitchFamily="2" charset="-78"/>
            </a:endParaRPr>
          </a:p>
        </p:txBody>
      </p:sp>
      <p:sp>
        <p:nvSpPr>
          <p:cNvPr id="3" name="Content Placeholder 2"/>
          <p:cNvSpPr>
            <a:spLocks noGrp="1"/>
          </p:cNvSpPr>
          <p:nvPr>
            <p:ph idx="1"/>
          </p:nvPr>
        </p:nvSpPr>
        <p:spPr>
          <a:xfrm>
            <a:off x="1952625" y="2351314"/>
            <a:ext cx="8229600" cy="4220936"/>
          </a:xfrm>
        </p:spPr>
        <p:txBody>
          <a:bodyPr>
            <a:normAutofit/>
          </a:bodyPr>
          <a:lstStyle/>
          <a:p>
            <a:pPr algn="just">
              <a:defRPr/>
            </a:pPr>
            <a:r>
              <a:rPr lang="fa-IR" sz="2400" dirty="0" smtClean="0">
                <a:cs typeface="B Mitra" panose="00000400000000000000" pitchFamily="2" charset="-78"/>
              </a:rPr>
              <a:t>ارائه آموزشهاي لازم به متصديان و كارگران شاغل در مراكز و اماكن</a:t>
            </a:r>
          </a:p>
          <a:p>
            <a:pPr algn="just">
              <a:defRPr/>
            </a:pPr>
            <a:r>
              <a:rPr lang="fa-IR" sz="2400" dirty="0" smtClean="0">
                <a:cs typeface="B Mitra" panose="00000400000000000000" pitchFamily="2" charset="-78"/>
              </a:rPr>
              <a:t>کنترل بهداشت فردی وابزار کار وساختمان محل پخت غذا</a:t>
            </a:r>
          </a:p>
          <a:p>
            <a:pPr algn="just">
              <a:defRPr/>
            </a:pPr>
            <a:r>
              <a:rPr lang="fa-IR" sz="2400" dirty="0" smtClean="0">
                <a:cs typeface="B Mitra" panose="00000400000000000000" pitchFamily="2" charset="-78"/>
              </a:rPr>
              <a:t>تامین آب از منابع سالم ومطمئن وکنترل </a:t>
            </a:r>
            <a:r>
              <a:rPr lang="fa-IR" sz="2400" dirty="0">
                <a:cs typeface="B Mitra" panose="00000400000000000000" pitchFamily="2" charset="-78"/>
              </a:rPr>
              <a:t>مستمرشبکه های </a:t>
            </a:r>
            <a:r>
              <a:rPr lang="fa-IR" sz="2400" dirty="0" smtClean="0">
                <a:cs typeface="B Mitra" panose="00000400000000000000" pitchFamily="2" charset="-78"/>
              </a:rPr>
              <a:t>آبرسانی(سیستم </a:t>
            </a:r>
            <a:r>
              <a:rPr lang="fa-IR" sz="2400" dirty="0" smtClean="0">
                <a:cs typeface="B Mitra" panose="00000400000000000000" pitchFamily="2" charset="-78"/>
              </a:rPr>
              <a:t>وشکستگی های </a:t>
            </a:r>
            <a:r>
              <a:rPr lang="fa-IR" sz="2400" dirty="0" smtClean="0">
                <a:cs typeface="B Mitra" panose="00000400000000000000" pitchFamily="2" charset="-78"/>
              </a:rPr>
              <a:t>احتمالی</a:t>
            </a:r>
          </a:p>
          <a:p>
            <a:pPr algn="just">
              <a:defRPr/>
            </a:pPr>
            <a:r>
              <a:rPr lang="fa-IR" sz="2400" dirty="0" smtClean="0">
                <a:cs typeface="B Mitra" panose="00000400000000000000" pitchFamily="2" charset="-78"/>
              </a:rPr>
              <a:t>نمونه برداري مستمر از آب وغذا های در معرض خطریا مشکوک</a:t>
            </a:r>
          </a:p>
          <a:p>
            <a:pPr algn="just">
              <a:defRPr/>
            </a:pPr>
            <a:r>
              <a:rPr lang="fa-IR" sz="2400" dirty="0" smtClean="0">
                <a:cs typeface="B Mitra" panose="00000400000000000000" pitchFamily="2" charset="-78"/>
              </a:rPr>
              <a:t>كنترل مستمر </a:t>
            </a:r>
            <a:r>
              <a:rPr lang="fa-IR" sz="2400" dirty="0">
                <a:cs typeface="B Mitra" panose="00000400000000000000" pitchFamily="2" charset="-78"/>
              </a:rPr>
              <a:t>عوامل </a:t>
            </a:r>
            <a:r>
              <a:rPr lang="fa-IR" sz="2400" dirty="0" smtClean="0">
                <a:cs typeface="B Mitra" panose="00000400000000000000" pitchFamily="2" charset="-78"/>
              </a:rPr>
              <a:t>محیطی رستورانهاوآشپزخانه های تحت پوشش  </a:t>
            </a:r>
          </a:p>
          <a:p>
            <a:pPr algn="just">
              <a:defRPr/>
            </a:pPr>
            <a:r>
              <a:rPr lang="fa-IR" sz="2400" dirty="0" smtClean="0">
                <a:cs typeface="B Mitra" panose="00000400000000000000" pitchFamily="2" charset="-78"/>
              </a:rPr>
              <a:t>مستند سازی</a:t>
            </a:r>
          </a:p>
          <a:p>
            <a:pPr algn="just">
              <a:defRPr/>
            </a:pPr>
            <a:endParaRPr lang="fa-IR" sz="2400" dirty="0" smtClean="0">
              <a:cs typeface="B Mitra" panose="00000400000000000000" pitchFamily="2" charset="-78"/>
            </a:endParaRPr>
          </a:p>
          <a:p>
            <a:pPr algn="just">
              <a:defRPr/>
            </a:pPr>
            <a:endParaRPr lang="fa-IR" sz="2400" dirty="0">
              <a:cs typeface="B Mitra" panose="00000400000000000000" pitchFamily="2" charset="-78"/>
            </a:endParaRPr>
          </a:p>
        </p:txBody>
      </p:sp>
    </p:spTree>
    <p:extLst>
      <p:ext uri="{BB962C8B-B14F-4D97-AF65-F5344CB8AC3E}">
        <p14:creationId xmlns:p14="http://schemas.microsoft.com/office/powerpoint/2010/main" val="109681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92101"/>
            <a:ext cx="8229600" cy="993775"/>
          </a:xfrm>
        </p:spPr>
        <p:txBody>
          <a:bodyPr/>
          <a:lstStyle/>
          <a:p>
            <a:pPr algn="ctr">
              <a:defRPr/>
            </a:pPr>
            <a:r>
              <a:rPr lang="fa-IR" sz="4000" dirty="0">
                <a:solidFill>
                  <a:srgbClr val="FF0000"/>
                </a:solidFill>
                <a:cs typeface="B Titr" pitchFamily="2" charset="-78"/>
              </a:rPr>
              <a:t> </a:t>
            </a:r>
            <a:r>
              <a:rPr lang="fa-IR" sz="4000" dirty="0" smtClean="0">
                <a:solidFill>
                  <a:srgbClr val="FF0000"/>
                </a:solidFill>
                <a:cs typeface="B Titr" pitchFamily="2" charset="-78"/>
              </a:rPr>
              <a:t>اقدامات حین طغیان</a:t>
            </a:r>
            <a:endParaRPr lang="fa-IR" sz="4000" dirty="0">
              <a:solidFill>
                <a:srgbClr val="FF0000"/>
              </a:solidFill>
              <a:cs typeface="B Titr" pitchFamily="2" charset="-78"/>
            </a:endParaRPr>
          </a:p>
        </p:txBody>
      </p:sp>
      <p:sp>
        <p:nvSpPr>
          <p:cNvPr id="3" name="Content Placeholder 2"/>
          <p:cNvSpPr>
            <a:spLocks noGrp="1"/>
          </p:cNvSpPr>
          <p:nvPr>
            <p:ph idx="1"/>
          </p:nvPr>
        </p:nvSpPr>
        <p:spPr>
          <a:xfrm>
            <a:off x="1981200" y="1285876"/>
            <a:ext cx="8229600" cy="4733925"/>
          </a:xfrm>
        </p:spPr>
        <p:txBody>
          <a:bodyPr>
            <a:normAutofit fontScale="85000" lnSpcReduction="20000"/>
          </a:bodyPr>
          <a:lstStyle/>
          <a:p>
            <a:pPr algn="just">
              <a:lnSpc>
                <a:spcPct val="114000"/>
              </a:lnSpc>
              <a:buFontTx/>
              <a:buNone/>
              <a:defRPr/>
            </a:pPr>
            <a:r>
              <a:rPr lang="fa-IR" dirty="0" smtClean="0">
                <a:cs typeface="B Titr" pitchFamily="2" charset="-78"/>
              </a:rPr>
              <a:t> اقدامات کنترلی دراپیدمی :</a:t>
            </a:r>
          </a:p>
          <a:p>
            <a:pPr algn="just">
              <a:lnSpc>
                <a:spcPct val="114000"/>
              </a:lnSpc>
              <a:defRPr/>
            </a:pPr>
            <a:r>
              <a:rPr lang="fa-IR" dirty="0" smtClean="0">
                <a:cs typeface="B Yagut" pitchFamily="2" charset="-78"/>
              </a:rPr>
              <a:t>اطمینان از وقوع طغیان و حضورفعال درتیم کنترل طغیان </a:t>
            </a:r>
          </a:p>
          <a:p>
            <a:pPr algn="just">
              <a:lnSpc>
                <a:spcPct val="114000"/>
              </a:lnSpc>
              <a:defRPr/>
            </a:pPr>
            <a:r>
              <a:rPr lang="fa-IR" dirty="0" smtClean="0">
                <a:cs typeface="B Yagut" pitchFamily="2" charset="-78"/>
              </a:rPr>
              <a:t>ارزیابی اولیه </a:t>
            </a:r>
          </a:p>
          <a:p>
            <a:pPr algn="just">
              <a:lnSpc>
                <a:spcPct val="114000"/>
              </a:lnSpc>
              <a:defRPr/>
            </a:pPr>
            <a:r>
              <a:rPr lang="fa-IR" dirty="0" smtClean="0">
                <a:cs typeface="B Yagut" pitchFamily="2" charset="-78"/>
              </a:rPr>
              <a:t>ابلاغ دستورالعمل های لازم و تشديد فعاليت ها </a:t>
            </a:r>
          </a:p>
          <a:p>
            <a:pPr algn="just">
              <a:lnSpc>
                <a:spcPct val="114000"/>
              </a:lnSpc>
              <a:defRPr/>
            </a:pPr>
            <a:r>
              <a:rPr lang="fa-IR" dirty="0" smtClean="0">
                <a:cs typeface="B Yagut" pitchFamily="2" charset="-78"/>
              </a:rPr>
              <a:t>كنترل و بازرسي بهداشتي مضاعف كليه مراكز و اماكن تهيه و طبخ مواد غذايي</a:t>
            </a:r>
          </a:p>
          <a:p>
            <a:pPr algn="just">
              <a:defRPr/>
            </a:pPr>
            <a:r>
              <a:rPr lang="fa-IR" dirty="0" smtClean="0">
                <a:cs typeface="B Yagut" pitchFamily="2" charset="-78"/>
              </a:rPr>
              <a:t>هماهنگي با دستگاههاي برون بخشي بخصوص معاونت بهداشتی دانشگاههای علوم پزشکی منطقه در راستاي كنترل بيماري </a:t>
            </a:r>
            <a:r>
              <a:rPr lang="fa-IR" dirty="0">
                <a:cs typeface="B Yagut" pitchFamily="2" charset="-78"/>
              </a:rPr>
              <a:t>تشديدكنترل و بازرسي بهداشتي </a:t>
            </a:r>
          </a:p>
          <a:p>
            <a:pPr algn="just">
              <a:defRPr/>
            </a:pPr>
            <a:r>
              <a:rPr lang="fa-IR" dirty="0">
                <a:cs typeface="B Yagut" pitchFamily="2" charset="-78"/>
              </a:rPr>
              <a:t>ارائه گزارش مستمر و هدايت شده به مافوق و انجام هماهنگي درون بخشي</a:t>
            </a:r>
          </a:p>
          <a:p>
            <a:pPr algn="just">
              <a:lnSpc>
                <a:spcPct val="114000"/>
              </a:lnSpc>
              <a:defRPr/>
            </a:pPr>
            <a:r>
              <a:rPr lang="fa-IR" dirty="0" smtClean="0">
                <a:cs typeface="B Yagut" pitchFamily="2" charset="-78"/>
              </a:rPr>
              <a:t>تهیه مستندات لازم</a:t>
            </a:r>
          </a:p>
          <a:p>
            <a:pPr algn="just">
              <a:lnSpc>
                <a:spcPct val="114000"/>
              </a:lnSpc>
              <a:defRPr/>
            </a:pPr>
            <a:endParaRPr lang="fa-IR" dirty="0">
              <a:cs typeface="B Titr" pitchFamily="2" charset="-78"/>
            </a:endParaRPr>
          </a:p>
        </p:txBody>
      </p:sp>
    </p:spTree>
    <p:extLst>
      <p:ext uri="{BB962C8B-B14F-4D97-AF65-F5344CB8AC3E}">
        <p14:creationId xmlns:p14="http://schemas.microsoft.com/office/powerpoint/2010/main" val="438185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B Titr" pitchFamily="2" charset="-78"/>
              </a:rPr>
              <a:t>اقدامات بعد از طغیان(فروکش بیماری)</a:t>
            </a:r>
            <a:endParaRPr lang="fa-IR" dirty="0"/>
          </a:p>
        </p:txBody>
      </p:sp>
      <p:sp>
        <p:nvSpPr>
          <p:cNvPr id="3" name="Content Placeholder 2"/>
          <p:cNvSpPr>
            <a:spLocks noGrp="1"/>
          </p:cNvSpPr>
          <p:nvPr>
            <p:ph idx="1"/>
          </p:nvPr>
        </p:nvSpPr>
        <p:spPr/>
        <p:txBody>
          <a:bodyPr>
            <a:normAutofit/>
          </a:bodyPr>
          <a:lstStyle/>
          <a:p>
            <a:pPr algn="just">
              <a:buFont typeface="Arial" pitchFamily="34" charset="0"/>
              <a:buChar char="•"/>
              <a:defRPr/>
            </a:pPr>
            <a:r>
              <a:rPr lang="fa-IR" sz="2400" dirty="0" smtClean="0">
                <a:cs typeface="B Yagut" pitchFamily="2" charset="-78"/>
              </a:rPr>
              <a:t>آنالیز داده ها</a:t>
            </a:r>
          </a:p>
          <a:p>
            <a:pPr algn="just">
              <a:buFont typeface="Arial" pitchFamily="34" charset="0"/>
              <a:buChar char="•"/>
              <a:defRPr/>
            </a:pPr>
            <a:r>
              <a:rPr lang="fa-IR" sz="2400" dirty="0" smtClean="0">
                <a:cs typeface="B Yagut" pitchFamily="2" charset="-78"/>
              </a:rPr>
              <a:t>هماهنگی با معاونت بهداشتی(واحدهای بهداشت حرفه ای –مبارزه بابیماریها – بهداشت محیط – آموزش سلامت و.....) جهت حفظ پایداری وضعیت موجود</a:t>
            </a:r>
          </a:p>
          <a:p>
            <a:pPr algn="just">
              <a:buFont typeface="Arial" pitchFamily="34" charset="0"/>
              <a:buChar char="•"/>
              <a:defRPr/>
            </a:pPr>
            <a:r>
              <a:rPr lang="fa-IR" sz="2400" dirty="0" smtClean="0">
                <a:cs typeface="B Yagut" pitchFamily="2" charset="-78"/>
              </a:rPr>
              <a:t>درس آموختن از گذشته واصلاح کاستیهای منجر به بیماری ورفع موانع </a:t>
            </a:r>
          </a:p>
          <a:p>
            <a:pPr algn="just">
              <a:buFont typeface="Arial" pitchFamily="34" charset="0"/>
              <a:buChar char="•"/>
              <a:defRPr/>
            </a:pPr>
            <a:r>
              <a:rPr lang="fa-IR" sz="2400" dirty="0" smtClean="0">
                <a:cs typeface="B Yagut" pitchFamily="2" charset="-78"/>
              </a:rPr>
              <a:t>حفظ مستندات وذخیره سازی آنها</a:t>
            </a:r>
          </a:p>
          <a:p>
            <a:pPr algn="just">
              <a:buFont typeface="Arial" pitchFamily="34" charset="0"/>
              <a:buChar char="•"/>
              <a:defRPr/>
            </a:pPr>
            <a:r>
              <a:rPr lang="fa-IR" sz="2400" dirty="0" smtClean="0">
                <a:cs typeface="B Yagut" pitchFamily="2" charset="-78"/>
              </a:rPr>
              <a:t>پایش وضعیت موجود  وارایه درس آموخته ها به کارگران و مدیران وگروههای ذینفع جهت پیشگیری از تکرار</a:t>
            </a:r>
          </a:p>
          <a:p>
            <a:pPr algn="just">
              <a:buFont typeface="Arial" pitchFamily="34" charset="0"/>
              <a:buChar char="•"/>
              <a:defRPr/>
            </a:pPr>
            <a:r>
              <a:rPr lang="fa-IR" sz="2400" dirty="0" smtClean="0">
                <a:cs typeface="B Yagut" pitchFamily="2" charset="-78"/>
              </a:rPr>
              <a:t>همکاری با معاونت بهداشتی در ارایه درس آموخته ها به همکاران سایر شرکتها و...</a:t>
            </a:r>
          </a:p>
          <a:p>
            <a:pPr algn="just">
              <a:defRPr/>
            </a:pPr>
            <a:r>
              <a:rPr lang="fa-IR" sz="2400" dirty="0" smtClean="0">
                <a:cs typeface="B Yagut" pitchFamily="2" charset="-78"/>
              </a:rPr>
              <a:t>برگشت فعالیت ها به حالت عادی و داشتن </a:t>
            </a:r>
            <a:r>
              <a:rPr lang="fa-IR" sz="2400" dirty="0">
                <a:cs typeface="B Yagut" pitchFamily="2" charset="-78"/>
              </a:rPr>
              <a:t>برنامه </a:t>
            </a:r>
            <a:r>
              <a:rPr lang="fa-IR" sz="2400" dirty="0" smtClean="0">
                <a:cs typeface="B Yagut" pitchFamily="2" charset="-78"/>
              </a:rPr>
              <a:t>برای آینده</a:t>
            </a:r>
            <a:endParaRPr lang="fa-IR" sz="2400" dirty="0">
              <a:cs typeface="B Yagut" pitchFamily="2" charset="-78"/>
            </a:endParaRPr>
          </a:p>
          <a:p>
            <a:pPr algn="just">
              <a:buFont typeface="Arial" pitchFamily="34" charset="0"/>
              <a:buChar char="•"/>
              <a:defRPr/>
            </a:pPr>
            <a:endParaRPr lang="fa-IR" sz="2400" dirty="0">
              <a:cs typeface="B Yagut" pitchFamily="2" charset="-78"/>
            </a:endParaRPr>
          </a:p>
        </p:txBody>
      </p:sp>
    </p:spTree>
    <p:extLst>
      <p:ext uri="{BB962C8B-B14F-4D97-AF65-F5344CB8AC3E}">
        <p14:creationId xmlns:p14="http://schemas.microsoft.com/office/powerpoint/2010/main" val="1467503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N-7uyiy"/>
          <p:cNvPicPr>
            <a:picLocks noChangeAspect="1" noChangeArrowheads="1"/>
          </p:cNvPicPr>
          <p:nvPr/>
        </p:nvPicPr>
        <p:blipFill>
          <a:blip r:embed="rId2" cstate="print"/>
          <a:srcRect/>
          <a:stretch>
            <a:fillRect/>
          </a:stretch>
        </p:blipFill>
        <p:spPr bwMode="auto">
          <a:xfrm>
            <a:off x="1524000" y="0"/>
            <a:ext cx="9144000" cy="6858000"/>
          </a:xfrm>
          <a:prstGeom prst="rect">
            <a:avLst/>
          </a:prstGeom>
          <a:noFill/>
          <a:ln w="9525">
            <a:noFill/>
            <a:miter lim="800000"/>
            <a:headEnd/>
            <a:tailEnd/>
          </a:ln>
        </p:spPr>
      </p:pic>
      <p:sp>
        <p:nvSpPr>
          <p:cNvPr id="20483" name="Rectangle 2"/>
          <p:cNvSpPr>
            <a:spLocks noGrp="1" noChangeArrowheads="1"/>
          </p:cNvSpPr>
          <p:nvPr>
            <p:ph type="title"/>
          </p:nvPr>
        </p:nvSpPr>
        <p:spPr>
          <a:xfrm>
            <a:off x="4008438" y="2276475"/>
            <a:ext cx="4248150" cy="2089150"/>
          </a:xfrm>
        </p:spPr>
        <p:txBody>
          <a:bodyPr/>
          <a:lstStyle/>
          <a:p>
            <a:pPr algn="r" eaLnBrk="1" hangingPunct="1"/>
            <a:r>
              <a:rPr lang="fa-IR" sz="4800" b="1" dirty="0">
                <a:solidFill>
                  <a:srgbClr val="FF0000"/>
                </a:solidFill>
              </a:rPr>
              <a:t>باتشکر ازتوجه شما</a:t>
            </a:r>
            <a:endParaRPr lang="en-US" sz="4800" b="1" dirty="0">
              <a:solidFill>
                <a:srgbClr val="FF0000"/>
              </a:solidFill>
            </a:endParaRPr>
          </a:p>
        </p:txBody>
      </p:sp>
    </p:spTree>
    <p:extLst>
      <p:ext uri="{BB962C8B-B14F-4D97-AF65-F5344CB8AC3E}">
        <p14:creationId xmlns:p14="http://schemas.microsoft.com/office/powerpoint/2010/main" val="3252660497"/>
      </p:ext>
    </p:extLst>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365125"/>
            <a:ext cx="10515600" cy="892175"/>
          </a:xfrm>
        </p:spPr>
        <p:txBody>
          <a:bodyPr/>
          <a:lstStyle/>
          <a:p>
            <a:pPr algn="ctr" eaLnBrk="1" hangingPunct="1"/>
            <a:r>
              <a:rPr lang="fa-IR" altLang="fa-IR" b="1" dirty="0" smtClean="0">
                <a:solidFill>
                  <a:schemeClr val="accent1">
                    <a:lumMod val="75000"/>
                  </a:schemeClr>
                </a:solidFill>
                <a:cs typeface="B Nazanin" panose="00000400000000000000" pitchFamily="2" charset="-78"/>
              </a:rPr>
              <a:t>بهداشت مواد غذایی</a:t>
            </a:r>
            <a:endParaRPr lang="en-US" altLang="fa-IR" b="1" dirty="0" smtClean="0">
              <a:solidFill>
                <a:schemeClr val="accent1">
                  <a:lumMod val="75000"/>
                </a:schemeClr>
              </a:solidFill>
              <a:cs typeface="B Nazanin" panose="00000400000000000000" pitchFamily="2" charset="-78"/>
            </a:endParaRPr>
          </a:p>
        </p:txBody>
      </p:sp>
      <p:sp>
        <p:nvSpPr>
          <p:cNvPr id="8195" name="Rectangle 3"/>
          <p:cNvSpPr>
            <a:spLocks noGrp="1" noChangeArrowheads="1"/>
          </p:cNvSpPr>
          <p:nvPr>
            <p:ph type="body" idx="1"/>
          </p:nvPr>
        </p:nvSpPr>
        <p:spPr/>
        <p:txBody>
          <a:bodyPr>
            <a:normAutofit/>
          </a:bodyPr>
          <a:lstStyle/>
          <a:p>
            <a:pPr eaLnBrk="1" hangingPunct="1"/>
            <a:r>
              <a:rPr lang="fa-IR" altLang="fa-IR" sz="3200" dirty="0" smtClean="0">
                <a:cs typeface="B Nazanin" panose="00000400000000000000" pitchFamily="2" charset="-78"/>
              </a:rPr>
              <a:t>بهداشت مواد غذایی یکی از شاخه های بهداشت می باشد . وعبارت است از رعایت کلیه اصولی که باید در تولید،نگهداری و عرضه و فروش مواد غذایی مورد توجه قرار گیرد تا غذای سا لم وبا کیفیت مطلوب به دست آید.</a:t>
            </a:r>
          </a:p>
          <a:p>
            <a:pPr marL="0" indent="0" eaLnBrk="1" hangingPunct="1">
              <a:buNone/>
            </a:pPr>
            <a:endParaRPr lang="fa-IR" altLang="fa-IR" sz="3200" dirty="0" smtClean="0">
              <a:cs typeface="B Nazanin" panose="00000400000000000000" pitchFamily="2" charset="-78"/>
            </a:endParaRPr>
          </a:p>
          <a:p>
            <a:pPr eaLnBrk="1" hangingPunct="1"/>
            <a:r>
              <a:rPr lang="fa-IR" altLang="fa-IR" sz="3200" dirty="0" smtClean="0">
                <a:solidFill>
                  <a:srgbClr val="FF0000"/>
                </a:solidFill>
                <a:cs typeface="B Nazanin" panose="00000400000000000000" pitchFamily="2" charset="-78"/>
              </a:rPr>
              <a:t>فساد مواد غذایی:</a:t>
            </a:r>
          </a:p>
          <a:p>
            <a:pPr marL="0" indent="0">
              <a:buNone/>
            </a:pPr>
            <a:r>
              <a:rPr lang="fa-IR" altLang="fa-IR" sz="3200" dirty="0" smtClean="0">
                <a:cs typeface="B Nazanin" panose="00000400000000000000" pitchFamily="2" charset="-78"/>
              </a:rPr>
              <a:t>فساد مواد غذایی تغییراتی است که در ماده غذایی رخ می دهد به طوری که خوردن آن ماده برای انسان زیان آور میشود. این تغییرات می تواند ارزش غذایی مواد غذایی را کم کند یا از بین ببرد یا موجب مسمومیت و بیماری در انسان شود.</a:t>
            </a:r>
          </a:p>
          <a:p>
            <a:pPr eaLnBrk="1" hangingPunct="1"/>
            <a:endParaRPr lang="en-US" altLang="fa-IR" dirty="0" smtClean="0">
              <a:cs typeface="B Nazanin" panose="00000400000000000000" pitchFamily="2" charset="-78"/>
            </a:endParaRPr>
          </a:p>
        </p:txBody>
      </p:sp>
    </p:spTree>
    <p:extLst>
      <p:ext uri="{BB962C8B-B14F-4D97-AF65-F5344CB8AC3E}">
        <p14:creationId xmlns:p14="http://schemas.microsoft.com/office/powerpoint/2010/main" val="2902968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2057400" y="457200"/>
            <a:ext cx="8229600" cy="1143000"/>
          </a:xfrm>
        </p:spPr>
        <p:txBody>
          <a:bodyPr/>
          <a:lstStyle/>
          <a:p>
            <a:pPr algn="r" eaLnBrk="1" hangingPunct="1"/>
            <a:r>
              <a:rPr lang="fa-IR" altLang="fa-IR" b="1" dirty="0" smtClean="0">
                <a:solidFill>
                  <a:srgbClr val="00CC00"/>
                </a:solidFill>
                <a:effectLst/>
                <a:cs typeface="B Nazanin" panose="00000400000000000000" pitchFamily="2" charset="-78"/>
              </a:rPr>
              <a:t>فساد میکروبی مواد غذایی:</a:t>
            </a:r>
            <a:endParaRPr lang="en-US" altLang="fa-IR" b="1" dirty="0" smtClean="0">
              <a:solidFill>
                <a:srgbClr val="00CC00"/>
              </a:solidFill>
              <a:effectLst/>
              <a:cs typeface="B Nazanin" panose="00000400000000000000" pitchFamily="2" charset="-78"/>
            </a:endParaRPr>
          </a:p>
        </p:txBody>
      </p:sp>
      <p:sp>
        <p:nvSpPr>
          <p:cNvPr id="11268" name="Rectangle 3"/>
          <p:cNvSpPr>
            <a:spLocks noGrp="1" noChangeArrowheads="1"/>
          </p:cNvSpPr>
          <p:nvPr>
            <p:ph idx="1"/>
          </p:nvPr>
        </p:nvSpPr>
        <p:spPr>
          <a:xfrm>
            <a:off x="1981200" y="1981200"/>
            <a:ext cx="9147464" cy="3733800"/>
          </a:xfrm>
        </p:spPr>
        <p:txBody>
          <a:bodyPr>
            <a:normAutofit fontScale="92500" lnSpcReduction="20000"/>
          </a:bodyPr>
          <a:lstStyle/>
          <a:p>
            <a:pPr algn="just" rtl="1" eaLnBrk="1" hangingPunct="1">
              <a:buFontTx/>
              <a:buNone/>
            </a:pPr>
            <a:r>
              <a:rPr lang="fa-IR" altLang="fa-IR" sz="3200" b="1" dirty="0">
                <a:cs typeface="B Nazanin" panose="00000400000000000000" pitchFamily="2" charset="-78"/>
              </a:rPr>
              <a:t>عبارت از تغییرات ایجاد شده در اثر رشد ، تکثیر و متابولیسم </a:t>
            </a:r>
            <a:r>
              <a:rPr lang="fa-IR" altLang="fa-IR" sz="3200" b="1" dirty="0" smtClean="0">
                <a:cs typeface="B Nazanin" panose="00000400000000000000" pitchFamily="2" charset="-78"/>
              </a:rPr>
              <a:t>میکروارگانیسم </a:t>
            </a:r>
            <a:r>
              <a:rPr lang="fa-IR" altLang="fa-IR" sz="3200" b="1" dirty="0">
                <a:cs typeface="B Nazanin" panose="00000400000000000000" pitchFamily="2" charset="-78"/>
              </a:rPr>
              <a:t>ها در یک ماده غذایی است .  بوی نامطبوع ، </a:t>
            </a:r>
            <a:r>
              <a:rPr lang="fa-IR" altLang="fa-IR" sz="3200" b="1" dirty="0" smtClean="0">
                <a:cs typeface="B Nazanin" panose="00000400000000000000" pitchFamily="2" charset="-78"/>
              </a:rPr>
              <a:t>لزج </a:t>
            </a:r>
            <a:r>
              <a:rPr lang="fa-IR" altLang="fa-IR" sz="3200" b="1" dirty="0">
                <a:cs typeface="B Nazanin" panose="00000400000000000000" pitchFamily="2" charset="-78"/>
              </a:rPr>
              <a:t>شدن ، تغییر رنگ ، تغییر مزه و </a:t>
            </a:r>
            <a:r>
              <a:rPr lang="fa-IR" altLang="fa-IR" sz="3200" b="1" dirty="0" smtClean="0">
                <a:cs typeface="B Nazanin" panose="00000400000000000000" pitchFamily="2" charset="-78"/>
              </a:rPr>
              <a:t>...</a:t>
            </a:r>
          </a:p>
          <a:p>
            <a:pPr algn="just" rtl="1" eaLnBrk="1" hangingPunct="1">
              <a:buFontTx/>
              <a:buNone/>
            </a:pPr>
            <a:endParaRPr lang="fa-IR" altLang="fa-IR" sz="3200" b="1" dirty="0" smtClean="0">
              <a:cs typeface="B Nazanin" panose="00000400000000000000" pitchFamily="2" charset="-78"/>
            </a:endParaRPr>
          </a:p>
          <a:p>
            <a:pPr algn="just">
              <a:buNone/>
            </a:pPr>
            <a:r>
              <a:rPr lang="fa-IR" altLang="fa-IR" sz="3900" b="1" dirty="0" smtClean="0">
                <a:solidFill>
                  <a:srgbClr val="00CC00"/>
                </a:solidFill>
                <a:effectLst/>
                <a:cs typeface="B Nazanin" panose="00000400000000000000" pitchFamily="2" charset="-78"/>
              </a:rPr>
              <a:t>فساد غیر میکروبی مواد غذایی :</a:t>
            </a:r>
          </a:p>
          <a:p>
            <a:pPr algn="just">
              <a:buNone/>
            </a:pPr>
            <a:r>
              <a:rPr lang="fa-IR" altLang="fa-IR" sz="3200" b="1" dirty="0" smtClean="0">
                <a:cs typeface="B Nazanin" panose="00000400000000000000" pitchFamily="2" charset="-78"/>
              </a:rPr>
              <a:t>عبارت از تغییرات ایجاد شده در اثر عواملی غیر از </a:t>
            </a:r>
          </a:p>
          <a:p>
            <a:pPr algn="just">
              <a:buNone/>
            </a:pPr>
            <a:r>
              <a:rPr lang="fa-IR" altLang="fa-IR" sz="3200" b="1" dirty="0" smtClean="0">
                <a:cs typeface="B Nazanin" panose="00000400000000000000" pitchFamily="2" charset="-78"/>
              </a:rPr>
              <a:t>میکروارگانیسم ها در یک ماده غذایی است .</a:t>
            </a:r>
          </a:p>
          <a:p>
            <a:pPr algn="just">
              <a:buNone/>
            </a:pPr>
            <a:r>
              <a:rPr lang="fa-IR" altLang="fa-IR" sz="3200" b="1" dirty="0" smtClean="0">
                <a:cs typeface="B Nazanin" panose="00000400000000000000" pitchFamily="2" charset="-78"/>
              </a:rPr>
              <a:t> مثل سموم شیمیائی موجود در ماده غذایی ، عوامل فیزیکی و صدمات وارده  </a:t>
            </a:r>
            <a:endParaRPr lang="en-US" altLang="fa-IR" sz="3200" b="1" dirty="0" smtClean="0">
              <a:cs typeface="B Nazanin" panose="00000400000000000000" pitchFamily="2" charset="-78"/>
            </a:endParaRPr>
          </a:p>
          <a:p>
            <a:pPr>
              <a:buNone/>
            </a:pPr>
            <a:endParaRPr lang="en-US" altLang="fa-IR" sz="3200" b="1" dirty="0">
              <a:cs typeface="B Nazanin" panose="00000400000000000000" pitchFamily="2" charset="-78"/>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697FEDB3-6436-4970-88CD-74CAB90A74E8}" type="slidenum">
              <a:rPr lang="en-US" smtClean="0">
                <a:solidFill>
                  <a:srgbClr val="FFFF00"/>
                </a:solidFill>
              </a:rPr>
              <a:pPr eaLnBrk="1" hangingPunct="1">
                <a:defRPr/>
              </a:pPr>
              <a:t>6</a:t>
            </a:fld>
            <a:endParaRPr lang="en-US" smtClean="0">
              <a:solidFill>
                <a:srgbClr val="FFFF00"/>
              </a:solidFill>
            </a:endParaRPr>
          </a:p>
        </p:txBody>
      </p:sp>
    </p:spTree>
    <p:extLst>
      <p:ext uri="{BB962C8B-B14F-4D97-AF65-F5344CB8AC3E}">
        <p14:creationId xmlns:p14="http://schemas.microsoft.com/office/powerpoint/2010/main" val="3510068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rtl="1" eaLnBrk="1" hangingPunct="1"/>
            <a:r>
              <a:rPr lang="fa-IR" altLang="fa-IR" sz="4000" b="1" dirty="0">
                <a:solidFill>
                  <a:srgbClr val="FF0000"/>
                </a:solidFill>
                <a:cs typeface="B Nazanin" panose="00000400000000000000" pitchFamily="2" charset="-78"/>
              </a:rPr>
              <a:t>عمده ترین عوامل مؤثر در فساد مواد غذایی:</a:t>
            </a:r>
            <a:endParaRPr lang="en-US" altLang="fa-IR" sz="4000" b="1" dirty="0">
              <a:solidFill>
                <a:srgbClr val="FF0000"/>
              </a:solidFill>
              <a:cs typeface="B Nazanin" panose="00000400000000000000" pitchFamily="2" charset="-78"/>
            </a:endParaRPr>
          </a:p>
        </p:txBody>
      </p:sp>
      <p:sp>
        <p:nvSpPr>
          <p:cNvPr id="13316" name="Rectangle 3"/>
          <p:cNvSpPr>
            <a:spLocks noGrp="1" noChangeArrowheads="1"/>
          </p:cNvSpPr>
          <p:nvPr>
            <p:ph idx="1"/>
          </p:nvPr>
        </p:nvSpPr>
        <p:spPr>
          <a:xfrm>
            <a:off x="1905000" y="1600200"/>
            <a:ext cx="8763000" cy="4953000"/>
          </a:xfrm>
        </p:spPr>
        <p:txBody>
          <a:bodyPr>
            <a:normAutofit/>
          </a:bodyPr>
          <a:lstStyle/>
          <a:p>
            <a:pPr marL="609600" indent="-609600" algn="just">
              <a:buFontTx/>
              <a:buAutoNum type="arabicPeriod"/>
            </a:pPr>
            <a:r>
              <a:rPr lang="fa-IR" altLang="fa-IR" sz="2400" dirty="0" smtClean="0">
                <a:solidFill>
                  <a:srgbClr val="00CC00"/>
                </a:solidFill>
                <a:cs typeface="B Nazanin" panose="00000400000000000000" pitchFamily="2" charset="-78"/>
              </a:rPr>
              <a:t>رطوبت ماده غذایی</a:t>
            </a:r>
            <a:r>
              <a:rPr lang="fa-IR" altLang="fa-IR" sz="2400" dirty="0" smtClean="0">
                <a:cs typeface="B Nazanin" panose="00000400000000000000" pitchFamily="2" charset="-78"/>
              </a:rPr>
              <a:t>   </a:t>
            </a:r>
            <a:r>
              <a:rPr lang="fa-IR" altLang="fa-IR" dirty="0" smtClean="0">
                <a:cs typeface="B Nazanin" panose="00000400000000000000" pitchFamily="2" charset="-78"/>
              </a:rPr>
              <a:t>هر </a:t>
            </a:r>
            <a:r>
              <a:rPr lang="fa-IR" altLang="fa-IR" dirty="0">
                <a:cs typeface="B Nazanin" panose="00000400000000000000" pitchFamily="2" charset="-78"/>
              </a:rPr>
              <a:t>چه رطوبت ماده غذایی بیشتر </a:t>
            </a:r>
            <a:r>
              <a:rPr lang="fa-IR" altLang="fa-IR" dirty="0" smtClean="0">
                <a:cs typeface="B Nazanin" panose="00000400000000000000" pitchFamily="2" charset="-78"/>
              </a:rPr>
              <a:t> </a:t>
            </a:r>
            <a:r>
              <a:rPr lang="fa-IR" altLang="fa-IR" dirty="0">
                <a:cs typeface="B Nazanin" panose="00000400000000000000" pitchFamily="2" charset="-78"/>
              </a:rPr>
              <a:t>باشد </a:t>
            </a:r>
            <a:r>
              <a:rPr lang="fa-IR" altLang="fa-IR" dirty="0" smtClean="0">
                <a:cs typeface="B Nazanin" panose="00000400000000000000" pitchFamily="2" charset="-78"/>
              </a:rPr>
              <a:t>زودتر </a:t>
            </a:r>
            <a:r>
              <a:rPr lang="fa-IR" altLang="fa-IR" dirty="0">
                <a:cs typeface="B Nazanin" panose="00000400000000000000" pitchFamily="2" charset="-78"/>
              </a:rPr>
              <a:t>فاسد می </a:t>
            </a:r>
            <a:r>
              <a:rPr lang="fa-IR" altLang="fa-IR" dirty="0" smtClean="0">
                <a:cs typeface="B Nazanin" panose="00000400000000000000" pitchFamily="2" charset="-78"/>
              </a:rPr>
              <a:t>شود</a:t>
            </a:r>
          </a:p>
          <a:p>
            <a:pPr marL="609600" indent="-609600" algn="just">
              <a:buFontTx/>
              <a:buAutoNum type="arabicPeriod"/>
            </a:pPr>
            <a:endParaRPr lang="fa-IR" altLang="fa-IR" sz="2400" dirty="0">
              <a:cs typeface="B Nazanin" panose="00000400000000000000" pitchFamily="2" charset="-78"/>
            </a:endParaRPr>
          </a:p>
          <a:p>
            <a:pPr marL="609600" indent="-609600" algn="just">
              <a:buFontTx/>
              <a:buAutoNum type="arabicPeriod"/>
            </a:pPr>
            <a:r>
              <a:rPr lang="en-US" altLang="fa-IR" sz="2400" dirty="0" smtClean="0">
                <a:solidFill>
                  <a:srgbClr val="00CC00"/>
                </a:solidFill>
                <a:cs typeface="B Nazanin" panose="00000400000000000000" pitchFamily="2" charset="-78"/>
              </a:rPr>
              <a:t>PH</a:t>
            </a:r>
            <a:r>
              <a:rPr lang="fa-IR" altLang="fa-IR" sz="2400" dirty="0" smtClean="0">
                <a:solidFill>
                  <a:srgbClr val="00CC00"/>
                </a:solidFill>
                <a:cs typeface="B Nazanin" panose="00000400000000000000" pitchFamily="2" charset="-78"/>
              </a:rPr>
              <a:t> مواد غذایی </a:t>
            </a:r>
            <a:r>
              <a:rPr lang="fa-IR" altLang="fa-IR" dirty="0" smtClean="0">
                <a:cs typeface="B Nazanin" panose="00000400000000000000" pitchFamily="2" charset="-78"/>
              </a:rPr>
              <a:t>هرچه </a:t>
            </a:r>
            <a:r>
              <a:rPr lang="fa-IR" altLang="fa-IR" dirty="0">
                <a:cs typeface="B Nazanin" panose="00000400000000000000" pitchFamily="2" charset="-78"/>
              </a:rPr>
              <a:t>محیط مواد غذایی اسیدی تر باشد دیرترفاسد می شود </a:t>
            </a:r>
            <a:endParaRPr lang="fa-IR" altLang="fa-IR" dirty="0" smtClean="0">
              <a:cs typeface="B Nazanin" panose="00000400000000000000" pitchFamily="2" charset="-78"/>
            </a:endParaRPr>
          </a:p>
          <a:p>
            <a:pPr marL="609600" indent="-609600" algn="just">
              <a:buFontTx/>
              <a:buAutoNum type="arabicPeriod"/>
            </a:pPr>
            <a:endParaRPr lang="fa-IR" altLang="fa-IR" dirty="0">
              <a:cs typeface="B Nazanin" panose="00000400000000000000" pitchFamily="2" charset="-78"/>
            </a:endParaRPr>
          </a:p>
          <a:p>
            <a:pPr marL="609600" indent="-609600" algn="just">
              <a:buFontTx/>
              <a:buAutoNum type="arabicPeriod"/>
            </a:pPr>
            <a:r>
              <a:rPr lang="fa-IR" altLang="fa-IR" sz="2400" dirty="0" smtClean="0">
                <a:solidFill>
                  <a:srgbClr val="00CC00"/>
                </a:solidFill>
                <a:cs typeface="B Nazanin" panose="00000400000000000000" pitchFamily="2" charset="-78"/>
              </a:rPr>
              <a:t>وجود مواد مغذی</a:t>
            </a:r>
            <a:r>
              <a:rPr lang="fa-IR" altLang="fa-IR" dirty="0" smtClean="0">
                <a:cs typeface="B Nazanin" panose="00000400000000000000" pitchFamily="2" charset="-78"/>
              </a:rPr>
              <a:t>هرچه </a:t>
            </a:r>
            <a:r>
              <a:rPr lang="fa-IR" altLang="fa-IR" dirty="0">
                <a:cs typeface="B Nazanin" panose="00000400000000000000" pitchFamily="2" charset="-78"/>
              </a:rPr>
              <a:t>یک ماده غذایی ، مواد مغذی بیشتری داشته باشد زودتر فاسد می </a:t>
            </a:r>
            <a:r>
              <a:rPr lang="fa-IR" altLang="fa-IR" dirty="0" smtClean="0">
                <a:cs typeface="B Nazanin" panose="00000400000000000000" pitchFamily="2" charset="-78"/>
              </a:rPr>
              <a:t>شود</a:t>
            </a:r>
            <a:endParaRPr lang="en-US" altLang="fa-IR" dirty="0">
              <a:cs typeface="B Nazanin" panose="00000400000000000000" pitchFamily="2" charset="-78"/>
            </a:endParaRPr>
          </a:p>
        </p:txBody>
      </p:sp>
      <p:sp>
        <p:nvSpPr>
          <p:cNvPr id="7"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1D8728A7-1D78-49A0-860F-F3B044947762}" type="slidenum">
              <a:rPr lang="en-US" smtClean="0">
                <a:solidFill>
                  <a:srgbClr val="FFFF00"/>
                </a:solidFill>
              </a:rPr>
              <a:pPr eaLnBrk="1" hangingPunct="1">
                <a:defRPr/>
              </a:pPr>
              <a:t>7</a:t>
            </a:fld>
            <a:endParaRPr lang="en-US" smtClean="0">
              <a:solidFill>
                <a:srgbClr val="FFFF00"/>
              </a:solidFill>
            </a:endParaRPr>
          </a:p>
        </p:txBody>
      </p:sp>
    </p:spTree>
    <p:extLst>
      <p:ext uri="{BB962C8B-B14F-4D97-AF65-F5344CB8AC3E}">
        <p14:creationId xmlns:p14="http://schemas.microsoft.com/office/powerpoint/2010/main" val="1889037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981200" y="457200"/>
            <a:ext cx="8229600" cy="2133600"/>
          </a:xfrm>
        </p:spPr>
        <p:txBody>
          <a:bodyPr/>
          <a:lstStyle/>
          <a:p>
            <a:pPr eaLnBrk="1" hangingPunct="1">
              <a:buClr>
                <a:srgbClr val="FF0000"/>
              </a:buClr>
            </a:pPr>
            <a:r>
              <a:rPr lang="fa-IR" b="1" dirty="0" smtClean="0">
                <a:effectLst>
                  <a:outerShdw blurRad="38100" dist="38100" dir="2700000" algn="tl">
                    <a:srgbClr val="000000">
                      <a:alpha val="43137"/>
                    </a:srgbClr>
                  </a:outerShdw>
                </a:effectLst>
                <a:cs typeface="B Yagut" pitchFamily="2" charset="-78"/>
              </a:rPr>
              <a:t>تاثیر اقدامات به موقع  بهداشت محیط در کاهش فساد مواد غذایی</a:t>
            </a:r>
            <a:endParaRPr lang="en-US" b="1" dirty="0" smtClean="0">
              <a:effectLst>
                <a:outerShdw blurRad="38100" dist="38100" dir="2700000" algn="tl">
                  <a:srgbClr val="000000">
                    <a:alpha val="43137"/>
                  </a:srgbClr>
                </a:outerShdw>
              </a:effectLst>
              <a:cs typeface="B Yagut" pitchFamily="2" charset="-78"/>
            </a:endParaRPr>
          </a:p>
        </p:txBody>
      </p:sp>
      <p:sp>
        <p:nvSpPr>
          <p:cNvPr id="8194" name="Slide Number Placeholder 3"/>
          <p:cNvSpPr>
            <a:spLocks noGrp="1"/>
          </p:cNvSpPr>
          <p:nvPr>
            <p:ph type="sldNum" sz="quarter" idx="12"/>
          </p:nvPr>
        </p:nvSpPr>
        <p:spPr>
          <a:noFill/>
        </p:spPr>
        <p:txBody>
          <a:bodyPr/>
          <a:lstStyle/>
          <a:p>
            <a:fld id="{2874D13F-5967-498F-8A0E-57A9F66E3133}" type="slidenum">
              <a:rPr lang="ar-SA"/>
              <a:pPr/>
              <a:t>8</a:t>
            </a:fld>
            <a:endParaRPr lang="en-US"/>
          </a:p>
        </p:txBody>
      </p:sp>
      <p:sp>
        <p:nvSpPr>
          <p:cNvPr id="48134" name="Oval 6"/>
          <p:cNvSpPr>
            <a:spLocks noChangeArrowheads="1"/>
          </p:cNvSpPr>
          <p:nvPr/>
        </p:nvSpPr>
        <p:spPr bwMode="auto">
          <a:xfrm>
            <a:off x="1828800" y="3352800"/>
            <a:ext cx="1676400" cy="1600200"/>
          </a:xfrm>
          <a:prstGeom prst="ellipse">
            <a:avLst/>
          </a:prstGeom>
          <a:solidFill>
            <a:srgbClr val="00CCFF">
              <a:alpha val="39999"/>
            </a:srgbClr>
          </a:solidFill>
          <a:ln w="28575">
            <a:solidFill>
              <a:srgbClr val="0000FF"/>
            </a:solidFill>
            <a:round/>
            <a:headEnd/>
            <a:tailEnd/>
          </a:ln>
        </p:spPr>
        <p:txBody>
          <a:bodyPr wrap="none" anchor="ctr"/>
          <a:lstStyle/>
          <a:p>
            <a:pPr algn="ctr"/>
            <a:r>
              <a:rPr lang="fa-IR" sz="2800" b="1">
                <a:solidFill>
                  <a:srgbClr val="CC3300"/>
                </a:solidFill>
              </a:rPr>
              <a:t>عامل بيماري</a:t>
            </a:r>
            <a:endParaRPr lang="en-US" sz="2800" b="1">
              <a:solidFill>
                <a:srgbClr val="CC3300"/>
              </a:solidFill>
            </a:endParaRPr>
          </a:p>
        </p:txBody>
      </p:sp>
      <p:sp>
        <p:nvSpPr>
          <p:cNvPr id="48137" name="Oval 9"/>
          <p:cNvSpPr>
            <a:spLocks noChangeArrowheads="1"/>
          </p:cNvSpPr>
          <p:nvPr/>
        </p:nvSpPr>
        <p:spPr bwMode="auto">
          <a:xfrm>
            <a:off x="8610600" y="3505200"/>
            <a:ext cx="1676400" cy="1600200"/>
          </a:xfrm>
          <a:prstGeom prst="ellipse">
            <a:avLst/>
          </a:prstGeom>
          <a:solidFill>
            <a:srgbClr val="00CCFF">
              <a:alpha val="39999"/>
            </a:srgbClr>
          </a:solidFill>
          <a:ln w="28575">
            <a:solidFill>
              <a:srgbClr val="0000FF"/>
            </a:solidFill>
            <a:round/>
            <a:headEnd/>
            <a:tailEnd/>
          </a:ln>
        </p:spPr>
        <p:txBody>
          <a:bodyPr wrap="none" anchor="ctr"/>
          <a:lstStyle/>
          <a:p>
            <a:pPr algn="ctr"/>
            <a:r>
              <a:rPr lang="fa-IR" sz="2800" b="1">
                <a:solidFill>
                  <a:srgbClr val="CC3300"/>
                </a:solidFill>
              </a:rPr>
              <a:t>ميزبان</a:t>
            </a:r>
            <a:endParaRPr lang="en-US" sz="2800" b="1">
              <a:solidFill>
                <a:srgbClr val="CC3300"/>
              </a:solidFill>
            </a:endParaRPr>
          </a:p>
        </p:txBody>
      </p:sp>
      <p:sp>
        <p:nvSpPr>
          <p:cNvPr id="48140" name="AutoShape 12"/>
          <p:cNvSpPr>
            <a:spLocks noChangeArrowheads="1"/>
          </p:cNvSpPr>
          <p:nvPr/>
        </p:nvSpPr>
        <p:spPr bwMode="auto">
          <a:xfrm>
            <a:off x="4343400" y="2743200"/>
            <a:ext cx="2438400" cy="2819400"/>
          </a:xfrm>
          <a:prstGeom prst="flowChartAlternateProcess">
            <a:avLst/>
          </a:prstGeom>
          <a:solidFill>
            <a:srgbClr val="00CCFF"/>
          </a:solidFill>
          <a:ln w="28575">
            <a:solidFill>
              <a:srgbClr val="3366FF"/>
            </a:solidFill>
            <a:miter lim="800000"/>
            <a:headEnd/>
            <a:tailEnd/>
          </a:ln>
        </p:spPr>
        <p:txBody>
          <a:bodyPr wrap="none" anchor="ctr"/>
          <a:lstStyle/>
          <a:p>
            <a:r>
              <a:rPr lang="fa-IR" sz="2800" b="1" dirty="0">
                <a:solidFill>
                  <a:srgbClr val="CC3300"/>
                </a:solidFill>
              </a:rPr>
              <a:t>محيط مناسب</a:t>
            </a:r>
          </a:p>
          <a:p>
            <a:r>
              <a:rPr lang="fa-IR" sz="2800" b="1" dirty="0">
                <a:solidFill>
                  <a:srgbClr val="CC3300"/>
                </a:solidFill>
              </a:rPr>
              <a:t>درجه حرارت </a:t>
            </a:r>
          </a:p>
          <a:p>
            <a:r>
              <a:rPr lang="en-US" sz="2800" b="1" dirty="0">
                <a:solidFill>
                  <a:srgbClr val="CC3300"/>
                </a:solidFill>
              </a:rPr>
              <a:t>PH</a:t>
            </a:r>
            <a:endParaRPr lang="fa-IR" sz="2800" b="1" dirty="0">
              <a:solidFill>
                <a:srgbClr val="CC3300"/>
              </a:solidFill>
            </a:endParaRPr>
          </a:p>
          <a:p>
            <a:r>
              <a:rPr lang="fa-IR" sz="2800" b="1" dirty="0">
                <a:solidFill>
                  <a:srgbClr val="CC3300"/>
                </a:solidFill>
              </a:rPr>
              <a:t>رطوبت</a:t>
            </a:r>
            <a:r>
              <a:rPr lang="fa-IR" dirty="0"/>
              <a:t> </a:t>
            </a:r>
            <a:endParaRPr lang="en-US" dirty="0"/>
          </a:p>
        </p:txBody>
      </p:sp>
      <p:sp>
        <p:nvSpPr>
          <p:cNvPr id="8199" name="AutoShape 17"/>
          <p:cNvSpPr>
            <a:spLocks noChangeArrowheads="1"/>
          </p:cNvSpPr>
          <p:nvPr/>
        </p:nvSpPr>
        <p:spPr bwMode="auto">
          <a:xfrm>
            <a:off x="3505200" y="4038600"/>
            <a:ext cx="838200" cy="152400"/>
          </a:xfrm>
          <a:prstGeom prst="rightArrow">
            <a:avLst>
              <a:gd name="adj1" fmla="val 50000"/>
              <a:gd name="adj2" fmla="val 137500"/>
            </a:avLst>
          </a:prstGeom>
          <a:solidFill>
            <a:srgbClr val="FFFF00"/>
          </a:solidFill>
          <a:ln w="9525">
            <a:solidFill>
              <a:schemeClr val="tx1"/>
            </a:solidFill>
            <a:miter lim="800000"/>
            <a:headEnd/>
            <a:tailEnd/>
          </a:ln>
        </p:spPr>
        <p:txBody>
          <a:bodyPr wrap="none" anchor="ctr"/>
          <a:lstStyle/>
          <a:p>
            <a:endParaRPr lang="fa-IR"/>
          </a:p>
        </p:txBody>
      </p:sp>
      <p:sp>
        <p:nvSpPr>
          <p:cNvPr id="8200" name="AutoShape 18"/>
          <p:cNvSpPr>
            <a:spLocks noChangeArrowheads="1"/>
          </p:cNvSpPr>
          <p:nvPr/>
        </p:nvSpPr>
        <p:spPr bwMode="auto">
          <a:xfrm>
            <a:off x="7696200" y="4114800"/>
            <a:ext cx="990600" cy="152400"/>
          </a:xfrm>
          <a:prstGeom prst="rightArrow">
            <a:avLst>
              <a:gd name="adj1" fmla="val 50000"/>
              <a:gd name="adj2" fmla="val 162500"/>
            </a:avLst>
          </a:prstGeom>
          <a:solidFill>
            <a:srgbClr val="FFFF00"/>
          </a:solidFill>
          <a:ln w="9525">
            <a:solidFill>
              <a:schemeClr val="tx1"/>
            </a:solidFill>
            <a:miter lim="800000"/>
            <a:headEnd/>
            <a:tailEnd/>
          </a:ln>
        </p:spPr>
        <p:txBody>
          <a:bodyPr wrap="none" anchor="ctr"/>
          <a:lstStyle/>
          <a:p>
            <a:endParaRPr lang="fa-IR"/>
          </a:p>
        </p:txBody>
      </p:sp>
      <p:sp>
        <p:nvSpPr>
          <p:cNvPr id="48148" name="Text Box 20"/>
          <p:cNvSpPr txBox="1">
            <a:spLocks noChangeArrowheads="1"/>
          </p:cNvSpPr>
          <p:nvPr/>
        </p:nvSpPr>
        <p:spPr bwMode="auto">
          <a:xfrm>
            <a:off x="5791200" y="6096001"/>
            <a:ext cx="3048000" cy="519113"/>
          </a:xfrm>
          <a:prstGeom prst="rect">
            <a:avLst/>
          </a:prstGeom>
          <a:noFill/>
          <a:ln w="9525">
            <a:noFill/>
            <a:miter lim="800000"/>
            <a:headEnd/>
            <a:tailEnd/>
          </a:ln>
        </p:spPr>
        <p:txBody>
          <a:bodyPr>
            <a:spAutoFit/>
          </a:bodyPr>
          <a:lstStyle/>
          <a:p>
            <a:pPr>
              <a:spcBef>
                <a:spcPct val="50000"/>
              </a:spcBef>
            </a:pPr>
            <a:r>
              <a:rPr lang="fa-IR" sz="2800" b="1">
                <a:solidFill>
                  <a:srgbClr val="A50021"/>
                </a:solidFill>
              </a:rPr>
              <a:t>اقدامات بهداشت محيطي </a:t>
            </a:r>
            <a:endParaRPr lang="en-US" sz="2800" b="1">
              <a:solidFill>
                <a:srgbClr val="A50021"/>
              </a:solidFill>
            </a:endParaRPr>
          </a:p>
        </p:txBody>
      </p:sp>
      <p:sp>
        <p:nvSpPr>
          <p:cNvPr id="48151" name="Rectangle 23"/>
          <p:cNvSpPr>
            <a:spLocks noChangeArrowheads="1"/>
          </p:cNvSpPr>
          <p:nvPr/>
        </p:nvSpPr>
        <p:spPr bwMode="auto">
          <a:xfrm>
            <a:off x="6859099" y="2590800"/>
            <a:ext cx="457200" cy="3352800"/>
          </a:xfrm>
          <a:prstGeom prst="rect">
            <a:avLst/>
          </a:prstGeom>
          <a:solidFill>
            <a:srgbClr val="3366FF"/>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3366FF"/>
            </a:extrusionClr>
          </a:sp3d>
        </p:spPr>
        <p:txBody>
          <a:bodyPr wrap="none" anchor="ctr">
            <a:flatTx/>
          </a:bodyPr>
          <a:lstStyle/>
          <a:p>
            <a:pPr algn="ctr"/>
            <a:endParaRPr lang="fa-IR"/>
          </a:p>
        </p:txBody>
      </p:sp>
      <p:sp>
        <p:nvSpPr>
          <p:cNvPr id="48152" name="AutoShape 24"/>
          <p:cNvSpPr>
            <a:spLocks noChangeArrowheads="1"/>
          </p:cNvSpPr>
          <p:nvPr/>
        </p:nvSpPr>
        <p:spPr bwMode="auto">
          <a:xfrm rot="-4880797">
            <a:off x="6365875" y="4911725"/>
            <a:ext cx="420688" cy="350838"/>
          </a:xfrm>
          <a:prstGeom prst="curvedUpArrow">
            <a:avLst>
              <a:gd name="adj1" fmla="val 21606"/>
              <a:gd name="adj2" fmla="val 47575"/>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48153" name="AutoShape 25"/>
          <p:cNvSpPr>
            <a:spLocks noChangeArrowheads="1"/>
          </p:cNvSpPr>
          <p:nvPr/>
        </p:nvSpPr>
        <p:spPr bwMode="auto">
          <a:xfrm rot="-4880797">
            <a:off x="6365875" y="4378325"/>
            <a:ext cx="420688" cy="350838"/>
          </a:xfrm>
          <a:prstGeom prst="curvedUpArrow">
            <a:avLst>
              <a:gd name="adj1" fmla="val 21606"/>
              <a:gd name="adj2" fmla="val 47575"/>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48154" name="AutoShape 26"/>
          <p:cNvSpPr>
            <a:spLocks noChangeArrowheads="1"/>
          </p:cNvSpPr>
          <p:nvPr/>
        </p:nvSpPr>
        <p:spPr bwMode="auto">
          <a:xfrm rot="-4880797">
            <a:off x="6362700" y="3162300"/>
            <a:ext cx="457200" cy="381000"/>
          </a:xfrm>
          <a:prstGeom prst="curvedUpArrow">
            <a:avLst>
              <a:gd name="adj1" fmla="val 21622"/>
              <a:gd name="adj2" fmla="val 47611"/>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48155" name="AutoShape 27"/>
          <p:cNvSpPr>
            <a:spLocks noChangeArrowheads="1"/>
          </p:cNvSpPr>
          <p:nvPr/>
        </p:nvSpPr>
        <p:spPr bwMode="auto">
          <a:xfrm rot="-4880797">
            <a:off x="6365875" y="3768725"/>
            <a:ext cx="420688" cy="350838"/>
          </a:xfrm>
          <a:prstGeom prst="curvedUpArrow">
            <a:avLst>
              <a:gd name="adj1" fmla="val 21606"/>
              <a:gd name="adj2" fmla="val 47575"/>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8207" name="AutoShape 28"/>
          <p:cNvSpPr>
            <a:spLocks noChangeArrowheads="1"/>
          </p:cNvSpPr>
          <p:nvPr/>
        </p:nvSpPr>
        <p:spPr bwMode="auto">
          <a:xfrm>
            <a:off x="7391400" y="5562600"/>
            <a:ext cx="152400" cy="609600"/>
          </a:xfrm>
          <a:prstGeom prst="downArrow">
            <a:avLst>
              <a:gd name="adj1" fmla="val 50000"/>
              <a:gd name="adj2" fmla="val 100000"/>
            </a:avLst>
          </a:prstGeom>
          <a:solidFill>
            <a:srgbClr val="FFFF99"/>
          </a:solidFill>
          <a:ln w="19050">
            <a:solidFill>
              <a:srgbClr val="0000FF"/>
            </a:solidFill>
            <a:miter lim="800000"/>
            <a:headEnd/>
            <a:tailEnd/>
          </a:ln>
        </p:spPr>
        <p:txBody>
          <a:bodyPr vert="eaVert" wrap="none" anchor="ctr"/>
          <a:lstStyle/>
          <a:p>
            <a:endParaRPr lang="fa-IR"/>
          </a:p>
        </p:txBody>
      </p:sp>
    </p:spTree>
    <p:extLst>
      <p:ext uri="{BB962C8B-B14F-4D97-AF65-F5344CB8AC3E}">
        <p14:creationId xmlns:p14="http://schemas.microsoft.com/office/powerpoint/2010/main" val="2380638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4"/>
                                        </p:tgtEl>
                                        <p:attrNameLst>
                                          <p:attrName>style.visibility</p:attrName>
                                        </p:attrNameLst>
                                      </p:cBhvr>
                                      <p:to>
                                        <p:strVal val="visible"/>
                                      </p:to>
                                    </p:set>
                                    <p:animEffect transition="in" filter="fade">
                                      <p:cBhvr>
                                        <p:cTn id="7" dur="1000"/>
                                        <p:tgtEl>
                                          <p:spTgt spid="481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40"/>
                                        </p:tgtEl>
                                        <p:attrNameLst>
                                          <p:attrName>style.visibility</p:attrName>
                                        </p:attrNameLst>
                                      </p:cBhvr>
                                      <p:to>
                                        <p:strVal val="visible"/>
                                      </p:to>
                                    </p:set>
                                    <p:animEffect transition="in" filter="fade">
                                      <p:cBhvr>
                                        <p:cTn id="10" dur="1000"/>
                                        <p:tgtEl>
                                          <p:spTgt spid="4814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137"/>
                                        </p:tgtEl>
                                        <p:attrNameLst>
                                          <p:attrName>style.visibility</p:attrName>
                                        </p:attrNameLst>
                                      </p:cBhvr>
                                      <p:to>
                                        <p:strVal val="visible"/>
                                      </p:to>
                                    </p:set>
                                    <p:animEffect transition="in" filter="fade">
                                      <p:cBhvr>
                                        <p:cTn id="13" dur="1000"/>
                                        <p:tgtEl>
                                          <p:spTgt spid="48137"/>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8151"/>
                                        </p:tgtEl>
                                        <p:attrNameLst>
                                          <p:attrName>style.visibility</p:attrName>
                                        </p:attrNameLst>
                                      </p:cBhvr>
                                      <p:to>
                                        <p:strVal val="visible"/>
                                      </p:to>
                                    </p:set>
                                    <p:animEffect transition="in" filter="diamond(in)">
                                      <p:cBhvr>
                                        <p:cTn id="18" dur="2000"/>
                                        <p:tgtEl>
                                          <p:spTgt spid="48151"/>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48148"/>
                                        </p:tgtEl>
                                        <p:attrNameLst>
                                          <p:attrName>style.visibility</p:attrName>
                                        </p:attrNameLst>
                                      </p:cBhvr>
                                      <p:to>
                                        <p:strVal val="visible"/>
                                      </p:to>
                                    </p:set>
                                    <p:animEffect transition="in" filter="diamond(in)">
                                      <p:cBhvr>
                                        <p:cTn id="21" dur="2000"/>
                                        <p:tgtEl>
                                          <p:spTgt spid="4814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8154"/>
                                        </p:tgtEl>
                                        <p:attrNameLst>
                                          <p:attrName>style.visibility</p:attrName>
                                        </p:attrNameLst>
                                      </p:cBhvr>
                                      <p:to>
                                        <p:strVal val="visible"/>
                                      </p:to>
                                    </p:set>
                                    <p:animEffect transition="in" filter="fade">
                                      <p:cBhvr>
                                        <p:cTn id="26" dur="2000"/>
                                        <p:tgtEl>
                                          <p:spTgt spid="4815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8155"/>
                                        </p:tgtEl>
                                        <p:attrNameLst>
                                          <p:attrName>style.visibility</p:attrName>
                                        </p:attrNameLst>
                                      </p:cBhvr>
                                      <p:to>
                                        <p:strVal val="visible"/>
                                      </p:to>
                                    </p:set>
                                    <p:animEffect transition="in" filter="fade">
                                      <p:cBhvr>
                                        <p:cTn id="29" dur="2000"/>
                                        <p:tgtEl>
                                          <p:spTgt spid="4815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8153"/>
                                        </p:tgtEl>
                                        <p:attrNameLst>
                                          <p:attrName>style.visibility</p:attrName>
                                        </p:attrNameLst>
                                      </p:cBhvr>
                                      <p:to>
                                        <p:strVal val="visible"/>
                                      </p:to>
                                    </p:set>
                                    <p:animEffect transition="in" filter="fade">
                                      <p:cBhvr>
                                        <p:cTn id="32" dur="2000"/>
                                        <p:tgtEl>
                                          <p:spTgt spid="4815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8152"/>
                                        </p:tgtEl>
                                        <p:attrNameLst>
                                          <p:attrName>style.visibility</p:attrName>
                                        </p:attrNameLst>
                                      </p:cBhvr>
                                      <p:to>
                                        <p:strVal val="visible"/>
                                      </p:to>
                                    </p:set>
                                    <p:animEffect transition="in" filter="fade">
                                      <p:cBhvr>
                                        <p:cTn id="35" dur="2000"/>
                                        <p:tgtEl>
                                          <p:spTgt spid="48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animBg="1"/>
      <p:bldP spid="48137" grpId="0" animBg="1"/>
      <p:bldP spid="48140" grpId="0" animBg="1"/>
      <p:bldP spid="48148" grpId="0"/>
      <p:bldP spid="48151" grpId="0" animBg="1"/>
      <p:bldP spid="48152" grpId="0" animBg="1"/>
      <p:bldP spid="48153" grpId="0" animBg="1"/>
      <p:bldP spid="48154" grpId="0" animBg="1"/>
      <p:bldP spid="481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Rectangle 3"/>
          <p:cNvSpPr>
            <a:spLocks noGrp="1" noChangeArrowheads="1"/>
          </p:cNvSpPr>
          <p:nvPr>
            <p:ph idx="1"/>
          </p:nvPr>
        </p:nvSpPr>
        <p:spPr>
          <a:xfrm>
            <a:off x="3048000" y="1219200"/>
            <a:ext cx="6019800" cy="3352800"/>
          </a:xfrm>
        </p:spPr>
        <p:txBody>
          <a:bodyPr/>
          <a:lstStyle/>
          <a:p>
            <a:pPr algn="r" rtl="1" eaLnBrk="1" hangingPunct="1">
              <a:buFontTx/>
              <a:buNone/>
            </a:pPr>
            <a:r>
              <a:rPr lang="fa-IR" altLang="fa-IR" sz="2400" dirty="0">
                <a:cs typeface="B Mitra" panose="00000400000000000000" pitchFamily="2" charset="-78"/>
              </a:rPr>
              <a:t>بهداشت مواد غذایی                              بهداشت فردی</a:t>
            </a:r>
            <a:endParaRPr lang="en-US" altLang="fa-IR" sz="2400" dirty="0">
              <a:cs typeface="B Mitra" panose="00000400000000000000" pitchFamily="2" charset="-78"/>
            </a:endParaRPr>
          </a:p>
        </p:txBody>
      </p:sp>
      <p:sp>
        <p:nvSpPr>
          <p:cNvPr id="2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0908E50B-818A-4718-9F2D-CDE37F08F7D6}" type="slidenum">
              <a:rPr lang="en-US" smtClean="0">
                <a:solidFill>
                  <a:srgbClr val="FFFF00"/>
                </a:solidFill>
                <a:cs typeface="B Mitra" panose="00000400000000000000" pitchFamily="2" charset="-78"/>
              </a:rPr>
              <a:pPr eaLnBrk="1" hangingPunct="1">
                <a:defRPr/>
              </a:pPr>
              <a:t>9</a:t>
            </a:fld>
            <a:endParaRPr lang="en-US" smtClean="0">
              <a:solidFill>
                <a:srgbClr val="FFFF00"/>
              </a:solidFill>
              <a:cs typeface="B Mitra" panose="00000400000000000000" pitchFamily="2" charset="-78"/>
            </a:endParaRPr>
          </a:p>
        </p:txBody>
      </p:sp>
      <p:graphicFrame>
        <p:nvGraphicFramePr>
          <p:cNvPr id="64551" name="Group 39"/>
          <p:cNvGraphicFramePr>
            <a:graphicFrameLocks noGrp="1"/>
          </p:cNvGraphicFramePr>
          <p:nvPr>
            <p:extLst>
              <p:ext uri="{D42A27DB-BD31-4B8C-83A1-F6EECF244321}">
                <p14:modId xmlns:p14="http://schemas.microsoft.com/office/powerpoint/2010/main" val="205213867"/>
              </p:ext>
            </p:extLst>
          </p:nvPr>
        </p:nvGraphicFramePr>
        <p:xfrm>
          <a:off x="3429000" y="1981200"/>
          <a:ext cx="5029200" cy="2590800"/>
        </p:xfrm>
        <a:graphic>
          <a:graphicData uri="http://schemas.openxmlformats.org/drawingml/2006/table">
            <a:tbl>
              <a:tblPr/>
              <a:tblGrid>
                <a:gridCol w="5029200"/>
              </a:tblGrid>
              <a:tr h="2590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fa-IR" sz="2800" b="0" i="0" u="none" strike="noStrike" cap="none" normalizeH="0" baseline="0" smtClean="0">
                        <a:ln>
                          <a:noFill/>
                        </a:ln>
                        <a:solidFill>
                          <a:schemeClr val="accent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42" name="Line 21"/>
          <p:cNvSpPr>
            <a:spLocks noChangeShapeType="1"/>
          </p:cNvSpPr>
          <p:nvPr/>
        </p:nvSpPr>
        <p:spPr bwMode="auto">
          <a:xfrm flipH="1">
            <a:off x="3505200" y="1981200"/>
            <a:ext cx="4800600" cy="0"/>
          </a:xfrm>
          <a:prstGeom prst="line">
            <a:avLst/>
          </a:prstGeom>
          <a:noFill/>
          <a:ln w="57150">
            <a:solidFill>
              <a:srgbClr val="99CCFF"/>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43" name="Line 22"/>
          <p:cNvSpPr>
            <a:spLocks noChangeShapeType="1"/>
          </p:cNvSpPr>
          <p:nvPr/>
        </p:nvSpPr>
        <p:spPr bwMode="auto">
          <a:xfrm flipH="1">
            <a:off x="3505200" y="4572000"/>
            <a:ext cx="4724400" cy="0"/>
          </a:xfrm>
          <a:prstGeom prst="line">
            <a:avLst/>
          </a:prstGeom>
          <a:noFill/>
          <a:ln w="57150">
            <a:solidFill>
              <a:srgbClr val="99CCFF"/>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44" name="Line 23"/>
          <p:cNvSpPr>
            <a:spLocks noChangeShapeType="1"/>
          </p:cNvSpPr>
          <p:nvPr/>
        </p:nvSpPr>
        <p:spPr bwMode="auto">
          <a:xfrm rot="-1531257" flipH="1" flipV="1">
            <a:off x="3333751" y="3189288"/>
            <a:ext cx="5249863" cy="93662"/>
          </a:xfrm>
          <a:prstGeom prst="line">
            <a:avLst/>
          </a:prstGeom>
          <a:noFill/>
          <a:ln w="57150">
            <a:solidFill>
              <a:srgbClr val="99CCFF"/>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45" name="Line 24"/>
          <p:cNvSpPr>
            <a:spLocks noChangeShapeType="1"/>
          </p:cNvSpPr>
          <p:nvPr/>
        </p:nvSpPr>
        <p:spPr bwMode="auto">
          <a:xfrm rot="1576353" flipH="1">
            <a:off x="3225800" y="3263901"/>
            <a:ext cx="5399088" cy="49213"/>
          </a:xfrm>
          <a:prstGeom prst="line">
            <a:avLst/>
          </a:prstGeom>
          <a:noFill/>
          <a:ln w="57150">
            <a:solidFill>
              <a:srgbClr val="99CCFF"/>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46" name="Line 26"/>
          <p:cNvSpPr>
            <a:spLocks noChangeShapeType="1"/>
          </p:cNvSpPr>
          <p:nvPr/>
        </p:nvSpPr>
        <p:spPr bwMode="auto">
          <a:xfrm rot="-6077314" flipH="1" flipV="1">
            <a:off x="7314407" y="3053557"/>
            <a:ext cx="2279650" cy="433387"/>
          </a:xfrm>
          <a:prstGeom prst="line">
            <a:avLst/>
          </a:prstGeom>
          <a:noFill/>
          <a:ln w="57150">
            <a:solidFill>
              <a:srgbClr val="99CCFF"/>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22543" name="Rectangle 27"/>
          <p:cNvSpPr>
            <a:spLocks noChangeArrowheads="1"/>
          </p:cNvSpPr>
          <p:nvPr/>
        </p:nvSpPr>
        <p:spPr bwMode="auto">
          <a:xfrm>
            <a:off x="4846058" y="228600"/>
            <a:ext cx="184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ebdings" panose="05030102010509060703" pitchFamily="18" charset="2"/>
              <a:buChar char="ä"/>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fa-IR" altLang="fa-IR" sz="1800">
              <a:cs typeface="B Mitra" panose="00000400000000000000" pitchFamily="2" charset="-78"/>
            </a:endParaRPr>
          </a:p>
        </p:txBody>
      </p:sp>
      <p:sp>
        <p:nvSpPr>
          <p:cNvPr id="22544" name="Rectangle 37"/>
          <p:cNvSpPr>
            <a:spLocks noChangeArrowheads="1"/>
          </p:cNvSpPr>
          <p:nvPr/>
        </p:nvSpPr>
        <p:spPr bwMode="auto">
          <a:xfrm>
            <a:off x="1524000" y="37798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ebdings" panose="05030102010509060703" pitchFamily="18" charset="2"/>
              <a:buChar char="ä"/>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fa-IR" altLang="fa-IR" sz="1800">
              <a:cs typeface="B Mitra" panose="00000400000000000000" pitchFamily="2" charset="-78"/>
            </a:endParaRPr>
          </a:p>
        </p:txBody>
      </p:sp>
      <p:sp>
        <p:nvSpPr>
          <p:cNvPr id="18449" name="Line 40"/>
          <p:cNvSpPr>
            <a:spLocks noChangeShapeType="1"/>
          </p:cNvSpPr>
          <p:nvPr/>
        </p:nvSpPr>
        <p:spPr bwMode="auto">
          <a:xfrm rot="-6077314" flipH="1" flipV="1">
            <a:off x="2277269" y="3056731"/>
            <a:ext cx="2279650" cy="433388"/>
          </a:xfrm>
          <a:prstGeom prst="line">
            <a:avLst/>
          </a:prstGeom>
          <a:noFill/>
          <a:ln w="57150">
            <a:solidFill>
              <a:srgbClr val="99CCFF"/>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50" name="Text Box 41"/>
          <p:cNvSpPr txBox="1">
            <a:spLocks noChangeArrowheads="1"/>
          </p:cNvSpPr>
          <p:nvPr/>
        </p:nvSpPr>
        <p:spPr bwMode="auto">
          <a:xfrm>
            <a:off x="1186543" y="2784901"/>
            <a:ext cx="132805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ebdings" panose="05030102010509060703" pitchFamily="18" charset="2"/>
              <a:buChar char="ä"/>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FontTx/>
              <a:buNone/>
            </a:pPr>
            <a:r>
              <a:rPr lang="fa-IR" altLang="fa-IR" sz="2400" dirty="0">
                <a:cs typeface="B Mitra" panose="00000400000000000000" pitchFamily="2" charset="-78"/>
              </a:rPr>
              <a:t>عامل آلودگی یا بیماری</a:t>
            </a:r>
            <a:endParaRPr lang="en-US" altLang="fa-IR" sz="2400" dirty="0">
              <a:cs typeface="B Mitra" panose="00000400000000000000" pitchFamily="2" charset="-78"/>
            </a:endParaRPr>
          </a:p>
        </p:txBody>
      </p:sp>
      <p:sp>
        <p:nvSpPr>
          <p:cNvPr id="18451" name="Line 42"/>
          <p:cNvSpPr>
            <a:spLocks noChangeShapeType="1"/>
          </p:cNvSpPr>
          <p:nvPr/>
        </p:nvSpPr>
        <p:spPr bwMode="auto">
          <a:xfrm>
            <a:off x="2514600" y="2971800"/>
            <a:ext cx="685800" cy="0"/>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52" name="Line 43"/>
          <p:cNvSpPr>
            <a:spLocks noChangeShapeType="1"/>
          </p:cNvSpPr>
          <p:nvPr/>
        </p:nvSpPr>
        <p:spPr bwMode="auto">
          <a:xfrm>
            <a:off x="2514600" y="3200400"/>
            <a:ext cx="685800" cy="0"/>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53" name="Line 44"/>
          <p:cNvSpPr>
            <a:spLocks noChangeShapeType="1"/>
          </p:cNvSpPr>
          <p:nvPr/>
        </p:nvSpPr>
        <p:spPr bwMode="auto">
          <a:xfrm>
            <a:off x="2514600" y="3505200"/>
            <a:ext cx="685800" cy="0"/>
          </a:xfrm>
          <a:prstGeom prst="line">
            <a:avLst/>
          </a:prstGeom>
          <a:noFill/>
          <a:ln w="38100">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fa-IR">
              <a:cs typeface="B Mitra" panose="00000400000000000000" pitchFamily="2" charset="-78"/>
            </a:endParaRPr>
          </a:p>
        </p:txBody>
      </p:sp>
      <p:sp>
        <p:nvSpPr>
          <p:cNvPr id="18454" name="Text Box 45"/>
          <p:cNvSpPr txBox="1">
            <a:spLocks noChangeArrowheads="1"/>
          </p:cNvSpPr>
          <p:nvPr/>
        </p:nvSpPr>
        <p:spPr bwMode="auto">
          <a:xfrm>
            <a:off x="2438400" y="47244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ebdings" panose="05030102010509060703" pitchFamily="18" charset="2"/>
              <a:buChar char="ä"/>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fa-IR" altLang="fa-IR" sz="2400">
                <a:solidFill>
                  <a:srgbClr val="FF0000"/>
                </a:solidFill>
                <a:cs typeface="B Mitra" panose="00000400000000000000" pitchFamily="2" charset="-78"/>
              </a:rPr>
              <a:t>بهداشت محیط</a:t>
            </a:r>
            <a:endParaRPr lang="en-US" altLang="fa-IR" sz="2400">
              <a:solidFill>
                <a:srgbClr val="FF0000"/>
              </a:solidFill>
              <a:cs typeface="B Mitra" panose="00000400000000000000" pitchFamily="2" charset="-78"/>
            </a:endParaRPr>
          </a:p>
        </p:txBody>
      </p:sp>
      <p:sp>
        <p:nvSpPr>
          <p:cNvPr id="18455" name="Text Box 46"/>
          <p:cNvSpPr txBox="1">
            <a:spLocks noChangeArrowheads="1"/>
          </p:cNvSpPr>
          <p:nvPr/>
        </p:nvSpPr>
        <p:spPr bwMode="auto">
          <a:xfrm>
            <a:off x="7239000" y="4800600"/>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ebdings" panose="05030102010509060703" pitchFamily="18" charset="2"/>
              <a:buChar char="ä"/>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fa-IR" altLang="fa-IR" sz="2400">
                <a:solidFill>
                  <a:srgbClr val="C00000"/>
                </a:solidFill>
                <a:cs typeface="B Mitra" panose="00000400000000000000" pitchFamily="2" charset="-78"/>
              </a:rPr>
              <a:t>بهداشت تجهیزات</a:t>
            </a:r>
            <a:endParaRPr lang="en-US" altLang="fa-IR" sz="2400">
              <a:solidFill>
                <a:srgbClr val="C00000"/>
              </a:solidFill>
              <a:cs typeface="B Mitra" panose="00000400000000000000" pitchFamily="2" charset="-78"/>
            </a:endParaRPr>
          </a:p>
        </p:txBody>
      </p:sp>
      <p:sp>
        <p:nvSpPr>
          <p:cNvPr id="18456" name="Text Box 47"/>
          <p:cNvSpPr txBox="1">
            <a:spLocks noChangeArrowheads="1"/>
          </p:cNvSpPr>
          <p:nvPr/>
        </p:nvSpPr>
        <p:spPr bwMode="auto">
          <a:xfrm>
            <a:off x="8458200" y="2667001"/>
            <a:ext cx="1905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ebdings" panose="05030102010509060703" pitchFamily="18" charset="2"/>
              <a:buChar char="ä"/>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buClrTx/>
              <a:buFontTx/>
              <a:buNone/>
            </a:pPr>
            <a:r>
              <a:rPr lang="fa-IR" altLang="fa-IR" sz="2400" dirty="0">
                <a:cs typeface="B Mitra" panose="00000400000000000000" pitchFamily="2" charset="-78"/>
              </a:rPr>
              <a:t>مشتری  یا مصرف کننده مواد غذایی</a:t>
            </a:r>
            <a:endParaRPr lang="en-US" altLang="fa-IR" sz="2400" dirty="0">
              <a:cs typeface="B Mitra" panose="00000400000000000000" pitchFamily="2" charset="-78"/>
            </a:endParaRPr>
          </a:p>
        </p:txBody>
      </p:sp>
    </p:spTree>
    <p:extLst>
      <p:ext uri="{BB962C8B-B14F-4D97-AF65-F5344CB8AC3E}">
        <p14:creationId xmlns:p14="http://schemas.microsoft.com/office/powerpoint/2010/main" val="1617341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18451"/>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mph" presetSubtype="0" fill="hold" grpId="0" nodeType="clickEffect">
                                  <p:stCondLst>
                                    <p:cond delay="0"/>
                                  </p:stCondLst>
                                  <p:childTnLst>
                                    <p:animScale>
                                      <p:cBhvr>
                                        <p:cTn id="10" dur="2000" fill="hold"/>
                                        <p:tgtEl>
                                          <p:spTgt spid="18452"/>
                                        </p:tgtEl>
                                      </p:cBhvr>
                                      <p:by x="150000" y="150000"/>
                                    </p:animScale>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fill="hold" grpId="0" nodeType="clickEffect">
                                  <p:stCondLst>
                                    <p:cond delay="0"/>
                                  </p:stCondLst>
                                  <p:childTnLst>
                                    <p:animScale>
                                      <p:cBhvr>
                                        <p:cTn id="14" dur="2000" fill="hold"/>
                                        <p:tgtEl>
                                          <p:spTgt spid="18453"/>
                                        </p:tgtEl>
                                      </p:cBhvr>
                                      <p:by x="150000" y="150000"/>
                                    </p:animScale>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8450"/>
                                        </p:tgtEl>
                                        <p:attrNameLst>
                                          <p:attrName>style.visibility</p:attrName>
                                        </p:attrNameLst>
                                      </p:cBhvr>
                                      <p:to>
                                        <p:strVal val="visible"/>
                                      </p:to>
                                    </p:set>
                                    <p:animEffect transition="in" filter="blinds(horizontal)">
                                      <p:cBhvr>
                                        <p:cTn id="19" dur="500"/>
                                        <p:tgtEl>
                                          <p:spTgt spid="1845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mph" presetSubtype="0" fill="hold" grpId="0" nodeType="clickEffect">
                                  <p:stCondLst>
                                    <p:cond delay="0"/>
                                  </p:stCondLst>
                                  <p:iterate type="lt">
                                    <p:tmPct val="10000"/>
                                  </p:iterate>
                                  <p:childTnLst>
                                    <p:set>
                                      <p:cBhvr override="childStyle">
                                        <p:cTn id="23" dur="500" autoRev="1" fill="hold"/>
                                        <p:tgtEl>
                                          <p:spTgt spid="18441">
                                            <p:txEl>
                                              <p:pRg st="0" end="0"/>
                                            </p:txEl>
                                          </p:spTgt>
                                        </p:tgtEl>
                                        <p:attrNameLst>
                                          <p:attrName>style.color</p:attrName>
                                        </p:attrNameLst>
                                      </p:cBhvr>
                                      <p:to>
                                        <p:clrVal>
                                          <a:schemeClr val="accent2"/>
                                        </p:clrVal>
                                      </p:to>
                                    </p:set>
                                    <p:set>
                                      <p:cBhvr>
                                        <p:cTn id="24" dur="500" autoRev="1" fill="hold"/>
                                        <p:tgtEl>
                                          <p:spTgt spid="18441">
                                            <p:txEl>
                                              <p:pRg st="0" end="0"/>
                                            </p:txEl>
                                          </p:spTgt>
                                        </p:tgtEl>
                                        <p:attrNameLst>
                                          <p:attrName>fillcolor</p:attrName>
                                        </p:attrNameLst>
                                      </p:cBhvr>
                                      <p:to>
                                        <p:clrVal>
                                          <a:schemeClr val="accent2"/>
                                        </p:clrVal>
                                      </p:to>
                                    </p:set>
                                    <p:set>
                                      <p:cBhvr>
                                        <p:cTn id="25" dur="500" autoRev="1" fill="hold"/>
                                        <p:tgtEl>
                                          <p:spTgt spid="18441">
                                            <p:txEl>
                                              <p:pRg st="0" end="0"/>
                                            </p:txEl>
                                          </p:spTgt>
                                        </p:tgtEl>
                                        <p:attrNameLst>
                                          <p:attrName>fill.type</p:attrName>
                                        </p:attrNameLst>
                                      </p:cBhvr>
                                      <p:to>
                                        <p:strVal val="solid"/>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30" presetClass="entr" presetSubtype="0" fill="hold" grpId="1" nodeType="clickEffect">
                                  <p:stCondLst>
                                    <p:cond delay="0"/>
                                  </p:stCondLst>
                                  <p:iterate type="lt">
                                    <p:tmPct val="0"/>
                                  </p:iterate>
                                  <p:childTnLst>
                                    <p:set>
                                      <p:cBhvr>
                                        <p:cTn id="29" dur="1" fill="hold">
                                          <p:stCondLst>
                                            <p:cond delay="0"/>
                                          </p:stCondLst>
                                        </p:cTn>
                                        <p:tgtEl>
                                          <p:spTgt spid="18441">
                                            <p:txEl>
                                              <p:pRg st="0" end="0"/>
                                            </p:txEl>
                                          </p:spTgt>
                                        </p:tgtEl>
                                        <p:attrNameLst>
                                          <p:attrName>style.visibility</p:attrName>
                                        </p:attrNameLst>
                                      </p:cBhvr>
                                      <p:to>
                                        <p:strVal val="visible"/>
                                      </p:to>
                                    </p:set>
                                    <p:animEffect transition="in" filter="fade">
                                      <p:cBhvr>
                                        <p:cTn id="30" dur="800" decel="100000"/>
                                        <p:tgtEl>
                                          <p:spTgt spid="18441">
                                            <p:txEl>
                                              <p:pRg st="0" end="0"/>
                                            </p:txEl>
                                          </p:spTgt>
                                        </p:tgtEl>
                                      </p:cBhvr>
                                    </p:animEffect>
                                    <p:anim calcmode="lin" valueType="num">
                                      <p:cBhvr>
                                        <p:cTn id="31" dur="800" decel="100000" fill="hold"/>
                                        <p:tgtEl>
                                          <p:spTgt spid="18441">
                                            <p:txEl>
                                              <p:pRg st="0" end="0"/>
                                            </p:txEl>
                                          </p:spTgt>
                                        </p:tgtEl>
                                        <p:attrNameLst>
                                          <p:attrName>style.rotation</p:attrName>
                                        </p:attrNameLst>
                                      </p:cBhvr>
                                      <p:tavLst>
                                        <p:tav tm="0">
                                          <p:val>
                                            <p:fltVal val="-90"/>
                                          </p:val>
                                        </p:tav>
                                        <p:tav tm="100000">
                                          <p:val>
                                            <p:fltVal val="0"/>
                                          </p:val>
                                        </p:tav>
                                      </p:tavLst>
                                    </p:anim>
                                    <p:anim calcmode="lin" valueType="num">
                                      <p:cBhvr>
                                        <p:cTn id="32" dur="800" decel="100000" fill="hold"/>
                                        <p:tgtEl>
                                          <p:spTgt spid="18441">
                                            <p:txEl>
                                              <p:pRg st="0" end="0"/>
                                            </p:txEl>
                                          </p:spTgt>
                                        </p:tgtEl>
                                        <p:attrNameLst>
                                          <p:attrName>ppt_x</p:attrName>
                                        </p:attrNameLst>
                                      </p:cBhvr>
                                      <p:tavLst>
                                        <p:tav tm="0">
                                          <p:val>
                                            <p:strVal val="#ppt_x+0.4"/>
                                          </p:val>
                                        </p:tav>
                                        <p:tav tm="100000">
                                          <p:val>
                                            <p:strVal val="#ppt_x-0.05"/>
                                          </p:val>
                                        </p:tav>
                                      </p:tavLst>
                                    </p:anim>
                                    <p:anim calcmode="lin" valueType="num">
                                      <p:cBhvr>
                                        <p:cTn id="33" dur="800" decel="100000" fill="hold"/>
                                        <p:tgtEl>
                                          <p:spTgt spid="18441">
                                            <p:txEl>
                                              <p:pRg st="0" end="0"/>
                                            </p:txEl>
                                          </p:spTgt>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18441">
                                            <p:txEl>
                                              <p:pRg st="0" end="0"/>
                                            </p:txEl>
                                          </p:spTgt>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1844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8455"/>
                                        </p:tgtEl>
                                        <p:attrNameLst>
                                          <p:attrName>style.visibility</p:attrName>
                                        </p:attrNameLst>
                                      </p:cBhvr>
                                      <p:to>
                                        <p:strVal val="visible"/>
                                      </p:to>
                                    </p:set>
                                    <p:animEffect transition="in" filter="diamond(in)">
                                      <p:cBhvr>
                                        <p:cTn id="40" dur="2000"/>
                                        <p:tgtEl>
                                          <p:spTgt spid="1845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18454"/>
                                        </p:tgtEl>
                                        <p:attrNameLst>
                                          <p:attrName>style.visibility</p:attrName>
                                        </p:attrNameLst>
                                      </p:cBhvr>
                                      <p:to>
                                        <p:strVal val="visible"/>
                                      </p:to>
                                    </p:set>
                                    <p:animEffect transition="in" filter="diamond(in)">
                                      <p:cBhvr>
                                        <p:cTn id="45" dur="2000"/>
                                        <p:tgtEl>
                                          <p:spTgt spid="1845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8446"/>
                                        </p:tgtEl>
                                        <p:attrNameLst>
                                          <p:attrName>style.visibility</p:attrName>
                                        </p:attrNameLst>
                                      </p:cBhvr>
                                      <p:to>
                                        <p:strVal val="visible"/>
                                      </p:to>
                                    </p:set>
                                    <p:animEffect transition="in" filter="checkerboard(across)">
                                      <p:cBhvr>
                                        <p:cTn id="50" dur="500"/>
                                        <p:tgtEl>
                                          <p:spTgt spid="1844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0" presetClass="entr" presetSubtype="0" fill="hold" grpId="2" nodeType="clickEffect">
                                  <p:stCondLst>
                                    <p:cond delay="0"/>
                                  </p:stCondLst>
                                  <p:iterate type="lt">
                                    <p:tmPct val="0"/>
                                  </p:iterate>
                                  <p:childTnLst>
                                    <p:set>
                                      <p:cBhvr>
                                        <p:cTn id="54" dur="1" fill="hold">
                                          <p:stCondLst>
                                            <p:cond delay="0"/>
                                          </p:stCondLst>
                                        </p:cTn>
                                        <p:tgtEl>
                                          <p:spTgt spid="18441">
                                            <p:txEl>
                                              <p:pRg st="0" end="0"/>
                                            </p:txEl>
                                          </p:spTgt>
                                        </p:tgtEl>
                                        <p:attrNameLst>
                                          <p:attrName>style.visibility</p:attrName>
                                        </p:attrNameLst>
                                      </p:cBhvr>
                                      <p:to>
                                        <p:strVal val="visible"/>
                                      </p:to>
                                    </p:set>
                                    <p:animEffect transition="in" filter="fade">
                                      <p:cBhvr>
                                        <p:cTn id="55" dur="800" decel="100000"/>
                                        <p:tgtEl>
                                          <p:spTgt spid="18441">
                                            <p:txEl>
                                              <p:pRg st="0" end="0"/>
                                            </p:txEl>
                                          </p:spTgt>
                                        </p:tgtEl>
                                      </p:cBhvr>
                                    </p:animEffect>
                                    <p:anim calcmode="lin" valueType="num">
                                      <p:cBhvr>
                                        <p:cTn id="56" dur="800" decel="100000" fill="hold"/>
                                        <p:tgtEl>
                                          <p:spTgt spid="18441">
                                            <p:txEl>
                                              <p:pRg st="0" end="0"/>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18441">
                                            <p:txEl>
                                              <p:pRg st="0" end="0"/>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18441">
                                            <p:txEl>
                                              <p:pRg st="0" end="0"/>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8441">
                                            <p:txEl>
                                              <p:pRg st="0" end="0"/>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844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18444"/>
                                        </p:tgtEl>
                                        <p:attrNameLst>
                                          <p:attrName>style.visibility</p:attrName>
                                        </p:attrNameLst>
                                      </p:cBhvr>
                                      <p:to>
                                        <p:strVal val="visible"/>
                                      </p:to>
                                    </p:set>
                                    <p:animEffect transition="in" filter="fade">
                                      <p:cBhvr>
                                        <p:cTn id="65" dur="800" decel="100000"/>
                                        <p:tgtEl>
                                          <p:spTgt spid="18444"/>
                                        </p:tgtEl>
                                      </p:cBhvr>
                                    </p:animEffect>
                                    <p:anim calcmode="lin" valueType="num">
                                      <p:cBhvr>
                                        <p:cTn id="66" dur="800" decel="100000" fill="hold"/>
                                        <p:tgtEl>
                                          <p:spTgt spid="18444"/>
                                        </p:tgtEl>
                                        <p:attrNameLst>
                                          <p:attrName>style.rotation</p:attrName>
                                        </p:attrNameLst>
                                      </p:cBhvr>
                                      <p:tavLst>
                                        <p:tav tm="0">
                                          <p:val>
                                            <p:fltVal val="-90"/>
                                          </p:val>
                                        </p:tav>
                                        <p:tav tm="100000">
                                          <p:val>
                                            <p:fltVal val="0"/>
                                          </p:val>
                                        </p:tav>
                                      </p:tavLst>
                                    </p:anim>
                                    <p:anim calcmode="lin" valueType="num">
                                      <p:cBhvr>
                                        <p:cTn id="67" dur="800" decel="100000" fill="hold"/>
                                        <p:tgtEl>
                                          <p:spTgt spid="18444"/>
                                        </p:tgtEl>
                                        <p:attrNameLst>
                                          <p:attrName>ppt_x</p:attrName>
                                        </p:attrNameLst>
                                      </p:cBhvr>
                                      <p:tavLst>
                                        <p:tav tm="0">
                                          <p:val>
                                            <p:strVal val="#ppt_x+0.4"/>
                                          </p:val>
                                        </p:tav>
                                        <p:tav tm="100000">
                                          <p:val>
                                            <p:strVal val="#ppt_x-0.05"/>
                                          </p:val>
                                        </p:tav>
                                      </p:tavLst>
                                    </p:anim>
                                    <p:anim calcmode="lin" valueType="num">
                                      <p:cBhvr>
                                        <p:cTn id="68" dur="800" decel="100000" fill="hold"/>
                                        <p:tgtEl>
                                          <p:spTgt spid="18444"/>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18444"/>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18444"/>
                                        </p:tgtEl>
                                        <p:attrNameLst>
                                          <p:attrName>ppt_y</p:attrName>
                                        </p:attrNameLst>
                                      </p:cBhvr>
                                      <p:tavLst>
                                        <p:tav tm="0">
                                          <p:val>
                                            <p:strVal val="#ppt_y+0.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18449"/>
                                        </p:tgtEl>
                                        <p:attrNameLst>
                                          <p:attrName>style.visibility</p:attrName>
                                        </p:attrNameLst>
                                      </p:cBhvr>
                                      <p:to>
                                        <p:strVal val="visible"/>
                                      </p:to>
                                    </p:set>
                                    <p:animEffect transition="in" filter="box(in)">
                                      <p:cBhvr>
                                        <p:cTn id="75" dur="500"/>
                                        <p:tgtEl>
                                          <p:spTgt spid="18449"/>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8" presetClass="entr" presetSubtype="16" fill="hold" grpId="0" nodeType="clickEffect">
                                  <p:stCondLst>
                                    <p:cond delay="0"/>
                                  </p:stCondLst>
                                  <p:childTnLst>
                                    <p:set>
                                      <p:cBhvr>
                                        <p:cTn id="79" dur="1" fill="hold">
                                          <p:stCondLst>
                                            <p:cond delay="0"/>
                                          </p:stCondLst>
                                        </p:cTn>
                                        <p:tgtEl>
                                          <p:spTgt spid="18443"/>
                                        </p:tgtEl>
                                        <p:attrNameLst>
                                          <p:attrName>style.visibility</p:attrName>
                                        </p:attrNameLst>
                                      </p:cBhvr>
                                      <p:to>
                                        <p:strVal val="visible"/>
                                      </p:to>
                                    </p:set>
                                    <p:animEffect transition="in" filter="diamond(in)">
                                      <p:cBhvr>
                                        <p:cTn id="80" dur="2000"/>
                                        <p:tgtEl>
                                          <p:spTgt spid="18443"/>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18445"/>
                                        </p:tgtEl>
                                        <p:attrNameLst>
                                          <p:attrName>style.visibility</p:attrName>
                                        </p:attrNameLst>
                                      </p:cBhvr>
                                      <p:to>
                                        <p:strVal val="visible"/>
                                      </p:to>
                                    </p:set>
                                    <p:animEffect transition="in" filter="slide(fromBottom)">
                                      <p:cBhvr>
                                        <p:cTn id="85" dur="500"/>
                                        <p:tgtEl>
                                          <p:spTgt spid="18445"/>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8442"/>
                                        </p:tgtEl>
                                        <p:attrNameLst>
                                          <p:attrName>style.visibility</p:attrName>
                                        </p:attrNameLst>
                                      </p:cBhvr>
                                      <p:to>
                                        <p:strVal val="visible"/>
                                      </p:to>
                                    </p:set>
                                    <p:anim calcmode="lin" valueType="num">
                                      <p:cBhvr additive="base">
                                        <p:cTn id="90" dur="500" fill="hold"/>
                                        <p:tgtEl>
                                          <p:spTgt spid="18442"/>
                                        </p:tgtEl>
                                        <p:attrNameLst>
                                          <p:attrName>ppt_x</p:attrName>
                                        </p:attrNameLst>
                                      </p:cBhvr>
                                      <p:tavLst>
                                        <p:tav tm="0">
                                          <p:val>
                                            <p:strVal val="#ppt_x"/>
                                          </p:val>
                                        </p:tav>
                                        <p:tav tm="100000">
                                          <p:val>
                                            <p:strVal val="#ppt_x"/>
                                          </p:val>
                                        </p:tav>
                                      </p:tavLst>
                                    </p:anim>
                                    <p:anim calcmode="lin" valueType="num">
                                      <p:cBhvr additive="base">
                                        <p:cTn id="91"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18456"/>
                                        </p:tgtEl>
                                        <p:attrNameLst>
                                          <p:attrName>style.visibility</p:attrName>
                                        </p:attrNameLst>
                                      </p:cBhvr>
                                      <p:to>
                                        <p:strVal val="visible"/>
                                      </p:to>
                                    </p:set>
                                    <p:animEffect transition="in" filter="wipe(down)">
                                      <p:cBhvr>
                                        <p:cTn id="96" dur="500"/>
                                        <p:tgtEl>
                                          <p:spTgt spid="1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uild="p"/>
      <p:bldP spid="18441" grpId="1" build="p"/>
      <p:bldP spid="18441" grpId="2" build="p"/>
      <p:bldP spid="18442" grpId="0" animBg="1"/>
      <p:bldP spid="18443" grpId="0" animBg="1"/>
      <p:bldP spid="18444" grpId="0" animBg="1"/>
      <p:bldP spid="18445" grpId="0" animBg="1"/>
      <p:bldP spid="18446" grpId="0" animBg="1"/>
      <p:bldP spid="18449" grpId="0" animBg="1"/>
      <p:bldP spid="18450" grpId="0"/>
      <p:bldP spid="18451" grpId="0" animBg="1"/>
      <p:bldP spid="18452" grpId="0" animBg="1"/>
      <p:bldP spid="18453" grpId="0" animBg="1"/>
      <p:bldP spid="18454" grpId="0"/>
      <p:bldP spid="18455" grpId="0"/>
      <p:bldP spid="1845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TotalTime>
  <Words>4304</Words>
  <Application>Microsoft Office PowerPoint</Application>
  <PresentationFormat>Widescreen</PresentationFormat>
  <Paragraphs>330</Paragraphs>
  <Slides>45</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45</vt:i4>
      </vt:variant>
    </vt:vector>
  </HeadingPairs>
  <TitlesOfParts>
    <vt:vector size="58" baseType="lpstr">
      <vt:lpstr>Arial</vt:lpstr>
      <vt:lpstr>B Mitra</vt:lpstr>
      <vt:lpstr>B Nazanin</vt:lpstr>
      <vt:lpstr>B Titr</vt:lpstr>
      <vt:lpstr>B Yagut</vt:lpstr>
      <vt:lpstr>Calibri</vt:lpstr>
      <vt:lpstr>Calibri Light</vt:lpstr>
      <vt:lpstr>Majalla UI</vt:lpstr>
      <vt:lpstr>Times New Roman</vt:lpstr>
      <vt:lpstr>Verdana</vt:lpstr>
      <vt:lpstr>Wingdings</vt:lpstr>
      <vt:lpstr>Wingdings 2</vt:lpstr>
      <vt:lpstr>Office Theme</vt:lpstr>
      <vt:lpstr>PowerPoint Presentation</vt:lpstr>
      <vt:lpstr>PowerPoint Presentation</vt:lpstr>
      <vt:lpstr>وضعیت جهانی بهداشت مواد غذایی درقالب آمار واعداد </vt:lpstr>
      <vt:lpstr>PowerPoint Presentation</vt:lpstr>
      <vt:lpstr>بهداشت مواد غذایی</vt:lpstr>
      <vt:lpstr>فساد میکروبی مواد غذایی:</vt:lpstr>
      <vt:lpstr>عمده ترین عوامل مؤثر در فساد مواد غذایی:</vt:lpstr>
      <vt:lpstr>PowerPoint Presentation</vt:lpstr>
      <vt:lpstr>PowerPoint Presentation</vt:lpstr>
      <vt:lpstr>طغیانoutbreak    </vt:lpstr>
      <vt:lpstr>چه عواملی می توانند باعث آلودگی مواد غذایی و طغیان بیماری گردند؟</vt:lpstr>
      <vt:lpstr>در محلهای تهیه و پخت غذا به چه کسانی پرسنل آشپزخانه گفته میشود ؟</vt:lpstr>
      <vt:lpstr> راه های آلودگی مواد غذایی توسط کارکنان (غیر از آلودگیهای محیطی)</vt:lpstr>
      <vt:lpstr>چگونه مواد غذایی توسط کارگران آلوده میگردد؟</vt:lpstr>
      <vt:lpstr>باسيلوس سرئوس</vt:lpstr>
      <vt:lpstr>ويبريوكلرا</vt:lpstr>
      <vt:lpstr>كلستريديوم بوتولينم </vt:lpstr>
      <vt:lpstr>اشريشيا كلي </vt:lpstr>
      <vt:lpstr>استافيلوكوكوس اورئوس ( طلايي )</vt:lpstr>
      <vt:lpstr>تذکر جدی:</vt:lpstr>
      <vt:lpstr>کفش و لباس کارگران:</vt:lpstr>
      <vt:lpstr>بهداشت فردی کارکنان</vt:lpstr>
      <vt:lpstr>بهداشت فردی کارکنان(ادامه):</vt:lpstr>
      <vt:lpstr>بهداشت آشپزخانه و رستوران</vt:lpstr>
      <vt:lpstr>بهداشت آشپزخانه و رستوران(ادامه):</vt:lpstr>
      <vt:lpstr>بهداشت آشپزخانه و رستوران(ادامه):</vt:lpstr>
      <vt:lpstr>بهداشت آشپزخانه و رستوران(ادامه):</vt:lpstr>
      <vt:lpstr>بهداشت آشپزخانه و رستوران(ادامه):</vt:lpstr>
      <vt:lpstr>انبار مواد غذایی،یخچال و سردخانه</vt:lpstr>
      <vt:lpstr>انبار مواد غذایی،یخچال و سردخانه(ادامه):</vt:lpstr>
      <vt:lpstr>انبار مواد غذایی،یخچال و سردخانه(ادامه):</vt:lpstr>
      <vt:lpstr>انبار مواد غذایی،یخچال و سردخانه(ادامه):</vt:lpstr>
      <vt:lpstr>بهداشت مواد غذایی</vt:lpstr>
      <vt:lpstr>بهداشت مواد غذایی(ادامه):</vt:lpstr>
      <vt:lpstr>بهداشت مواد غذایی(ادامه):</vt:lpstr>
      <vt:lpstr>تجهیزات،لوازم و ابزار کار</vt:lpstr>
      <vt:lpstr>تجهیزات،لوازم و ابزار کار(ادامه):</vt:lpstr>
      <vt:lpstr>سایر موارد</vt:lpstr>
      <vt:lpstr>قبل از قرار مواد غذایی در یخچال مراعات چه نکاتی اهمیت دارد ؟</vt:lpstr>
      <vt:lpstr>درجه حرارتهای که معمولا درآن ، اکثر میکروبهای موجود در مواد غذایی تکثیر می یابند ، زنده می مانند و یا از بین می روند</vt:lpstr>
      <vt:lpstr>  اقدامات بهداشت محيطي به منظور پيشگيري و كنترل  طغیان بيماريهاي منتقله از  آب وغذا </vt:lpstr>
      <vt:lpstr> اقدامات قبل از طغیان</vt:lpstr>
      <vt:lpstr> اقدامات حین طغیان</vt:lpstr>
      <vt:lpstr>اقدامات بعد از طغیان(فروکش بیماری)</vt:lpstr>
      <vt:lpstr>باتشکر ازتوجه شما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چه عواملی می توانند باعث آلودگی مواد غذایی گردند.</dc:title>
  <dc:creator>زهره زارع تيموري</dc:creator>
  <cp:lastModifiedBy>my</cp:lastModifiedBy>
  <cp:revision>73</cp:revision>
  <dcterms:created xsi:type="dcterms:W3CDTF">2021-06-07T07:15:05Z</dcterms:created>
  <dcterms:modified xsi:type="dcterms:W3CDTF">2021-06-12T04:54:25Z</dcterms:modified>
</cp:coreProperties>
</file>