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08" r:id="rId4"/>
    <p:sldId id="309" r:id="rId5"/>
    <p:sldId id="310" r:id="rId6"/>
    <p:sldId id="311" r:id="rId7"/>
    <p:sldId id="312" r:id="rId8"/>
    <p:sldId id="320" r:id="rId9"/>
    <p:sldId id="313" r:id="rId10"/>
    <p:sldId id="314" r:id="rId11"/>
    <p:sldId id="315" r:id="rId12"/>
    <p:sldId id="316" r:id="rId13"/>
    <p:sldId id="317" r:id="rId14"/>
    <p:sldId id="321" r:id="rId15"/>
    <p:sldId id="322" r:id="rId16"/>
    <p:sldId id="323" r:id="rId17"/>
    <p:sldId id="324"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87" d="100"/>
          <a:sy n="87" d="100"/>
        </p:scale>
        <p:origin x="6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29FB9-1DDC-4641-B5B0-45DF3D8035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329215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29FB9-1DDC-4641-B5B0-45DF3D8035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167199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29FB9-1DDC-4641-B5B0-45DF3D8035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22624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29FB9-1DDC-4641-B5B0-45DF3D8035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408076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29FB9-1DDC-4641-B5B0-45DF3D8035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14494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29FB9-1DDC-4641-B5B0-45DF3D8035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8806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29FB9-1DDC-4641-B5B0-45DF3D80358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66936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29FB9-1DDC-4641-B5B0-45DF3D80358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194649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29FB9-1DDC-4641-B5B0-45DF3D80358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40624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29FB9-1DDC-4641-B5B0-45DF3D8035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355507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29FB9-1DDC-4641-B5B0-45DF3D8035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560B-DC16-4829-AE07-5887E6F324BB}" type="slidenum">
              <a:rPr lang="en-US" smtClean="0"/>
              <a:t>‹#›</a:t>
            </a:fld>
            <a:endParaRPr lang="en-US"/>
          </a:p>
        </p:txBody>
      </p:sp>
    </p:spTree>
    <p:extLst>
      <p:ext uri="{BB962C8B-B14F-4D97-AF65-F5344CB8AC3E}">
        <p14:creationId xmlns:p14="http://schemas.microsoft.com/office/powerpoint/2010/main" val="4066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29FB9-1DDC-4641-B5B0-45DF3D803587}"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7560B-DC16-4829-AE07-5887E6F324BB}" type="slidenum">
              <a:rPr lang="en-US" smtClean="0"/>
              <a:t>‹#›</a:t>
            </a:fld>
            <a:endParaRPr lang="en-US"/>
          </a:p>
        </p:txBody>
      </p:sp>
    </p:spTree>
    <p:extLst>
      <p:ext uri="{BB962C8B-B14F-4D97-AF65-F5344CB8AC3E}">
        <p14:creationId xmlns:p14="http://schemas.microsoft.com/office/powerpoint/2010/main" val="222761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74942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600502" y="329442"/>
            <a:ext cx="10754434" cy="720085"/>
          </a:xfrm>
        </p:spPr>
        <p:txBody>
          <a:bodyPr>
            <a:noAutofit/>
          </a:bodyPr>
          <a:lstStyle/>
          <a:p>
            <a:pPr rtl="1"/>
            <a:r>
              <a:rPr lang="fa-IR" sz="24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بر مبنای عوامل خطری كه در بالا گفته شد، مهمترین توصیه های خود مراقبتی برای پیشگیری از سرطان پستان عبارتند از:</a:t>
            </a:r>
            <a:endParaRPr lang="en-US" sz="24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600501" y="1049527"/>
            <a:ext cx="10754435" cy="4832658"/>
          </a:xfrm>
        </p:spPr>
        <p:txBody>
          <a:bodyPr>
            <a:noAutofit/>
          </a:bodyPr>
          <a:lstStyle/>
          <a:p>
            <a:pPr marL="342900" indent="-342900" algn="just" rtl="1">
              <a:buFont typeface="Arial" panose="020B0604020202020204" pitchFamily="34" charset="0"/>
              <a:buChar char="•"/>
            </a:pPr>
            <a:r>
              <a:rPr lang="fa-IR" b="1" dirty="0">
                <a:cs typeface="B Nazanin" panose="00000400000000000000" pitchFamily="2" charset="-78"/>
              </a:rPr>
              <a:t>حفظ وزن متعادلی داشته باشید.</a:t>
            </a:r>
          </a:p>
          <a:p>
            <a:pPr marL="342900" indent="-342900" algn="just" rtl="1">
              <a:buFont typeface="Arial" panose="020B0604020202020204" pitchFamily="34" charset="0"/>
              <a:buChar char="•"/>
            </a:pPr>
            <a:r>
              <a:rPr lang="fa-IR" b="1" dirty="0" smtClean="0">
                <a:cs typeface="B Nazanin" panose="00000400000000000000" pitchFamily="2" charset="-78"/>
              </a:rPr>
              <a:t>از </a:t>
            </a:r>
            <a:r>
              <a:rPr lang="fa-IR" b="1" dirty="0">
                <a:cs typeface="B Nazanin" panose="00000400000000000000" pitchFamily="2" charset="-78"/>
              </a:rPr>
              <a:t>مصرف غذاهای پرچرب و سرخ کرده، نمک زیاد و آماده حاوی مواد نگهدارنده، ترشی و کنسروها پرهیز کنید یا مصرف آنها را کاهش دهید.</a:t>
            </a:r>
          </a:p>
          <a:p>
            <a:pPr marL="342900" indent="-342900" algn="just" rtl="1">
              <a:buFont typeface="Arial" panose="020B0604020202020204" pitchFamily="34" charset="0"/>
              <a:buChar char="•"/>
            </a:pPr>
            <a:r>
              <a:rPr lang="fa-IR" b="1" dirty="0" smtClean="0">
                <a:cs typeface="B Nazanin" panose="00000400000000000000" pitchFamily="2" charset="-78"/>
              </a:rPr>
              <a:t>میوه</a:t>
            </a:r>
            <a:r>
              <a:rPr lang="fa-IR" b="1" dirty="0">
                <a:cs typeface="B Nazanin" panose="00000400000000000000" pitchFamily="2" charset="-78"/>
              </a:rPr>
              <a:t>، سبزیجات، غلات و گوشت ماهی را بیشتر مصرف کنید چرا که می توانند با افزایش سطح آنتی اکسیدانها سبب کاهش بروز سرطان شوند.</a:t>
            </a:r>
          </a:p>
          <a:p>
            <a:pPr marL="342900" indent="-342900" algn="just" rtl="1">
              <a:buFont typeface="Arial" panose="020B0604020202020204" pitchFamily="34" charset="0"/>
              <a:buChar char="•"/>
            </a:pPr>
            <a:r>
              <a:rPr lang="fa-IR" b="1" dirty="0" smtClean="0">
                <a:cs typeface="B Nazanin" panose="00000400000000000000" pitchFamily="2" charset="-78"/>
              </a:rPr>
              <a:t>انجام </a:t>
            </a:r>
            <a:r>
              <a:rPr lang="fa-IR" b="1" dirty="0">
                <a:cs typeface="B Nazanin" panose="00000400000000000000" pitchFamily="2" charset="-78"/>
              </a:rPr>
              <a:t>حداقل 30 دقیقه در روز فعالیت ورزشی.</a:t>
            </a:r>
          </a:p>
          <a:p>
            <a:pPr marL="342900" indent="-342900" algn="just" rtl="1">
              <a:buFont typeface="Arial" panose="020B0604020202020204" pitchFamily="34" charset="0"/>
              <a:buChar char="•"/>
            </a:pPr>
            <a:r>
              <a:rPr lang="fa-IR" b="1" dirty="0" smtClean="0">
                <a:cs typeface="B Nazanin" panose="00000400000000000000" pitchFamily="2" charset="-78"/>
              </a:rPr>
              <a:t>از </a:t>
            </a:r>
            <a:r>
              <a:rPr lang="fa-IR" b="1" dirty="0">
                <a:cs typeface="B Nazanin" panose="00000400000000000000" pitchFamily="2" charset="-78"/>
              </a:rPr>
              <a:t>مصرف الکل، انواع دخانیات و... پرهیز کنید.</a:t>
            </a:r>
          </a:p>
          <a:p>
            <a:pPr marL="342900" indent="-342900" algn="just" rtl="1">
              <a:buFont typeface="Arial" panose="020B0604020202020204" pitchFamily="34" charset="0"/>
              <a:buChar char="•"/>
            </a:pPr>
            <a:r>
              <a:rPr lang="fa-IR" b="1" dirty="0" smtClean="0">
                <a:cs typeface="B Nazanin" panose="00000400000000000000" pitchFamily="2" charset="-78"/>
              </a:rPr>
              <a:t>در </a:t>
            </a:r>
            <a:r>
              <a:rPr lang="fa-IR" b="1" dirty="0">
                <a:cs typeface="B Nazanin" panose="00000400000000000000" pitchFamily="2" charset="-78"/>
              </a:rPr>
              <a:t>صورت دارا بودن فرزند شیرخوار، شیردهی از پستان به ویژه به مدت دو سال به ازای هر فرزند را مورد توجه قرار دهید.</a:t>
            </a:r>
          </a:p>
          <a:p>
            <a:pPr marL="342900" indent="-342900" algn="just" rtl="1">
              <a:buFont typeface="Arial" panose="020B0604020202020204" pitchFamily="34" charset="0"/>
              <a:buChar char="•"/>
            </a:pPr>
            <a:r>
              <a:rPr lang="fa-IR" b="1" dirty="0" smtClean="0">
                <a:cs typeface="B Nazanin" panose="00000400000000000000" pitchFamily="2" charset="-78"/>
              </a:rPr>
              <a:t> </a:t>
            </a:r>
            <a:r>
              <a:rPr lang="fa-IR" b="1" dirty="0">
                <a:cs typeface="B Nazanin" panose="00000400000000000000" pitchFamily="2" charset="-78"/>
              </a:rPr>
              <a:t>با خانه یا مرکز بهداشتی درباره ی خطرات و مزایای مصرف قرصهای ضدبارداری خوراکی مشورت کنید.</a:t>
            </a:r>
          </a:p>
          <a:p>
            <a:pPr marL="342900" indent="-342900" algn="just" rtl="1">
              <a:buFont typeface="Arial" panose="020B0604020202020204" pitchFamily="34" charset="0"/>
              <a:buChar char="•"/>
            </a:pPr>
            <a:r>
              <a:rPr lang="fa-IR" b="1" dirty="0" smtClean="0">
                <a:cs typeface="B Nazanin" panose="00000400000000000000" pitchFamily="2" charset="-78"/>
              </a:rPr>
              <a:t>با </a:t>
            </a:r>
            <a:r>
              <a:rPr lang="fa-IR" b="1" dirty="0">
                <a:cs typeface="B Nazanin" panose="00000400000000000000" pitchFamily="2" charset="-78"/>
              </a:rPr>
              <a:t>خانه یا مرکز بهدا شتی درباره ی خطرات و مزایای حاصل از مصرف هورمونهای جایگزین یائسگی </a:t>
            </a:r>
            <a:r>
              <a:rPr lang="fa-IR" b="1" dirty="0" smtClean="0">
                <a:cs typeface="B Nazanin" panose="00000400000000000000" pitchFamily="2" charset="-78"/>
              </a:rPr>
              <a:t>مشورت کنید</a:t>
            </a:r>
            <a:r>
              <a:rPr lang="fa-IR" b="1" dirty="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388795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1524000" y="480918"/>
            <a:ext cx="9144000" cy="720085"/>
          </a:xfrm>
        </p:spPr>
        <p:txBody>
          <a:bodyPr>
            <a:noAutofit/>
          </a:bodyPr>
          <a:lstStyle/>
          <a:p>
            <a:pPr rtl="1"/>
            <a:r>
              <a:rPr lang="fa-IR" sz="3200" b="1" dirty="0" smtClean="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شیوه</a:t>
            </a:r>
            <a:r>
              <a:rPr lang="fa-IR" sz="32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 </a:t>
            </a:r>
            <a:r>
              <a:rPr lang="fa-IR" sz="3200" b="1" dirty="0" smtClean="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های </a:t>
            </a:r>
            <a:r>
              <a:rPr lang="fa-IR" sz="32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تشخیص زودهنگام و غربالگری سرطان پستان</a:t>
            </a:r>
            <a:endParaRPr lang="en-US" sz="32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900752" y="1637731"/>
            <a:ext cx="10167582" cy="4326341"/>
          </a:xfrm>
        </p:spPr>
        <p:txBody>
          <a:bodyPr>
            <a:normAutofit/>
          </a:bodyPr>
          <a:lstStyle/>
          <a:p>
            <a:pPr algn="just" rtl="1">
              <a:lnSpc>
                <a:spcPct val="150000"/>
              </a:lnSpc>
            </a:pPr>
            <a:r>
              <a:rPr lang="fa-IR" b="1" dirty="0">
                <a:cs typeface="B Nazanin" panose="00000400000000000000" pitchFamily="2" charset="-78"/>
              </a:rPr>
              <a:t>انواع روشها برای تشخیص زودهنگام سرطان پستان به کار می روند که در اینجا فقط به برخی از آنها </a:t>
            </a:r>
            <a:r>
              <a:rPr lang="fa-IR" b="1" dirty="0" smtClean="0">
                <a:cs typeface="B Nazanin" panose="00000400000000000000" pitchFamily="2" charset="-78"/>
              </a:rPr>
              <a:t>اشاره </a:t>
            </a:r>
            <a:r>
              <a:rPr lang="fa-IR" b="1" dirty="0">
                <a:cs typeface="B Nazanin" panose="00000400000000000000" pitchFamily="2" charset="-78"/>
              </a:rPr>
              <a:t>می شود از جمله آزمایش معاینه پستان توسط خود فرد، معاینه پستان تو سط ماما یا پزشک، ماموگرافی، سونوگرافی پستان و </a:t>
            </a:r>
            <a:r>
              <a:rPr lang="en-US" b="1" dirty="0">
                <a:cs typeface="B Nazanin" panose="00000400000000000000" pitchFamily="2" charset="-78"/>
              </a:rPr>
              <a:t>MRI .</a:t>
            </a:r>
          </a:p>
          <a:p>
            <a:pPr algn="just" rtl="1">
              <a:lnSpc>
                <a:spcPct val="150000"/>
              </a:lnSpc>
            </a:pPr>
            <a:r>
              <a:rPr lang="fa-IR" b="1" u="sng" dirty="0">
                <a:effectLst>
                  <a:outerShdw blurRad="38100" dist="38100" dir="2700000" algn="tl">
                    <a:srgbClr val="000000">
                      <a:alpha val="43137"/>
                    </a:srgbClr>
                  </a:outerShdw>
                </a:effectLst>
                <a:cs typeface="B Titr" panose="00000700000000000000" pitchFamily="2" charset="-78"/>
              </a:rPr>
              <a:t>معاینه بالینی پستان توسط خود فرد ( </a:t>
            </a:r>
            <a:r>
              <a:rPr lang="en-US" b="1" u="sng" dirty="0">
                <a:effectLst>
                  <a:outerShdw blurRad="38100" dist="38100" dir="2700000" algn="tl">
                    <a:srgbClr val="000000">
                      <a:alpha val="43137"/>
                    </a:srgbClr>
                  </a:outerShdw>
                </a:effectLst>
                <a:cs typeface="B Titr" panose="00000700000000000000" pitchFamily="2" charset="-78"/>
              </a:rPr>
              <a:t>Breast Self Examination, BSE</a:t>
            </a:r>
            <a:r>
              <a:rPr lang="fa-IR" b="1" u="sng" dirty="0">
                <a:effectLst>
                  <a:outerShdw blurRad="38100" dist="38100" dir="2700000" algn="tl">
                    <a:srgbClr val="000000">
                      <a:alpha val="43137"/>
                    </a:srgbClr>
                  </a:outerShdw>
                </a:effectLst>
                <a:cs typeface="B Titr" panose="00000700000000000000" pitchFamily="2" charset="-78"/>
              </a:rPr>
              <a:t> )</a:t>
            </a:r>
          </a:p>
          <a:p>
            <a:pPr algn="just" rtl="1">
              <a:lnSpc>
                <a:spcPct val="150000"/>
              </a:lnSpc>
            </a:pPr>
            <a:r>
              <a:rPr lang="fa-IR" b="1" dirty="0">
                <a:cs typeface="B Nazanin" panose="00000400000000000000" pitchFamily="2" charset="-78"/>
              </a:rPr>
              <a:t>خود آزمایی پستانها باید از سن 20 سالگی، به صورت ماهیانه انجام شود. بهترین زمان برای انجام معاینات پستان، هفته اول قاعدگی است. این خودآزمایی از طریق مشاهده و لمس قابل انجام است .</a:t>
            </a:r>
          </a:p>
        </p:txBody>
      </p:sp>
    </p:spTree>
    <p:extLst>
      <p:ext uri="{BB962C8B-B14F-4D97-AF65-F5344CB8AC3E}">
        <p14:creationId xmlns:p14="http://schemas.microsoft.com/office/powerpoint/2010/main" val="425793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1933433" y="329442"/>
            <a:ext cx="9144000" cy="720085"/>
          </a:xfrm>
        </p:spPr>
        <p:txBody>
          <a:bodyPr>
            <a:noAutofit/>
          </a:bodyPr>
          <a:lstStyle/>
          <a:p>
            <a:r>
              <a:rPr lang="fa-IR" sz="40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مراحل انجام معاینه فردی عبارتند از:</a:t>
            </a:r>
            <a:endParaRPr lang="en-US" sz="40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4339988" y="1049527"/>
            <a:ext cx="7042245" cy="5296682"/>
          </a:xfrm>
        </p:spPr>
        <p:txBody>
          <a:bodyPr>
            <a:normAutofit/>
          </a:bodyPr>
          <a:lstStyle/>
          <a:p>
            <a:pPr algn="just" rtl="1"/>
            <a:r>
              <a:rPr lang="fa-IR" b="1" dirty="0">
                <a:cs typeface="B Nazanin" panose="00000400000000000000" pitchFamily="2" charset="-78"/>
              </a:rPr>
              <a:t>مقابل آینه بایستید و دستها را به پهلوها بزنید به طوری که شانه ها بالا کشیده شوند.</a:t>
            </a:r>
          </a:p>
          <a:p>
            <a:pPr marL="342900" indent="-342900" algn="just" rtl="1">
              <a:buFont typeface="Arial" panose="020B0604020202020204" pitchFamily="34" charset="0"/>
              <a:buChar char="•"/>
            </a:pPr>
            <a:r>
              <a:rPr lang="fa-IR" b="1" dirty="0" smtClean="0">
                <a:cs typeface="B Nazanin" panose="00000400000000000000" pitchFamily="2" charset="-78"/>
              </a:rPr>
              <a:t>به </a:t>
            </a:r>
            <a:r>
              <a:rPr lang="fa-IR" b="1" dirty="0">
                <a:cs typeface="B Nazanin" panose="00000400000000000000" pitchFamily="2" charset="-78"/>
              </a:rPr>
              <a:t>اندازه، شکل، رنگ و تورم پستانها توجه کنید.</a:t>
            </a:r>
          </a:p>
          <a:p>
            <a:pPr marL="342900" indent="-342900" algn="just" rtl="1">
              <a:buFont typeface="Arial" panose="020B0604020202020204" pitchFamily="34" charset="0"/>
              <a:buChar char="•"/>
            </a:pPr>
            <a:r>
              <a:rPr lang="fa-IR" b="1" dirty="0" smtClean="0">
                <a:cs typeface="B Nazanin" panose="00000400000000000000" pitchFamily="2" charset="-78"/>
              </a:rPr>
              <a:t>در </a:t>
            </a:r>
            <a:r>
              <a:rPr lang="fa-IR" b="1" dirty="0">
                <a:cs typeface="B Nazanin" panose="00000400000000000000" pitchFamily="2" charset="-78"/>
              </a:rPr>
              <a:t>صورت مشاهده هر گونه برآمدگی، فرورفتگی قسمتی از پوست یا نوک پستان، قرمزی، زخم و یا لکه های پوستی به شبکه بهداشتی مراجعه نمایید.</a:t>
            </a:r>
          </a:p>
          <a:p>
            <a:pPr marL="342900" indent="-342900" algn="just" rtl="1">
              <a:buFont typeface="Arial" panose="020B0604020202020204" pitchFamily="34" charset="0"/>
              <a:buChar char="•"/>
            </a:pPr>
            <a:r>
              <a:rPr lang="fa-IR" b="1" dirty="0" smtClean="0">
                <a:cs typeface="B Nazanin" panose="00000400000000000000" pitchFamily="2" charset="-78"/>
              </a:rPr>
              <a:t>دستها </a:t>
            </a:r>
            <a:r>
              <a:rPr lang="fa-IR" b="1" dirty="0">
                <a:cs typeface="B Nazanin" panose="00000400000000000000" pitchFamily="2" charset="-78"/>
              </a:rPr>
              <a:t>را بالا ببرید به طوری که به دو طرف سر بچسبند. در این مرحله نیز به دنبال تغییرات ظاهری به ویژه تغییرات زیر بغل بگردید.</a:t>
            </a:r>
          </a:p>
          <a:p>
            <a:pPr marL="342900" indent="-342900" algn="just" rtl="1">
              <a:buFont typeface="Arial" panose="020B0604020202020204" pitchFamily="34" charset="0"/>
              <a:buChar char="•"/>
            </a:pPr>
            <a:r>
              <a:rPr lang="fa-IR" b="1" dirty="0" smtClean="0">
                <a:cs typeface="B Nazanin" panose="00000400000000000000" pitchFamily="2" charset="-78"/>
              </a:rPr>
              <a:t>کمی </a:t>
            </a:r>
            <a:r>
              <a:rPr lang="fa-IR" b="1" dirty="0">
                <a:cs typeface="B Nazanin" panose="00000400000000000000" pitchFamily="2" charset="-78"/>
              </a:rPr>
              <a:t>نوک پستان را فشار دهید. دقت کنید آیا مایعی از نوک یک یا هر دو </a:t>
            </a:r>
            <a:r>
              <a:rPr lang="fa-IR" b="1" dirty="0" smtClean="0">
                <a:cs typeface="B Nazanin" panose="00000400000000000000" pitchFamily="2" charset="-78"/>
              </a:rPr>
              <a:t>پستان </a:t>
            </a:r>
            <a:r>
              <a:rPr lang="fa-IR" b="1" dirty="0">
                <a:cs typeface="B Nazanin" panose="00000400000000000000" pitchFamily="2" charset="-78"/>
              </a:rPr>
              <a:t>خارج می شود یا خیر. این ترشحات می تواند آبکی، شیری، خونی و یا مایعی زرد رنگ باشد.</a:t>
            </a:r>
            <a:endParaRPr lang="en-US" b="1" dirty="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522916" y="993779"/>
            <a:ext cx="3371245" cy="1667534"/>
          </a:xfrm>
          <a:prstGeom prst="rect">
            <a:avLst/>
          </a:prstGeom>
        </p:spPr>
      </p:pic>
      <p:pic>
        <p:nvPicPr>
          <p:cNvPr id="3" name="Picture 2"/>
          <p:cNvPicPr>
            <a:picLocks noChangeAspect="1"/>
          </p:cNvPicPr>
          <p:nvPr/>
        </p:nvPicPr>
        <p:blipFill>
          <a:blip r:embed="rId4"/>
          <a:stretch>
            <a:fillRect/>
          </a:stretch>
        </p:blipFill>
        <p:spPr>
          <a:xfrm>
            <a:off x="522916" y="2765355"/>
            <a:ext cx="3371245" cy="2091563"/>
          </a:xfrm>
          <a:prstGeom prst="rect">
            <a:avLst/>
          </a:prstGeom>
        </p:spPr>
      </p:pic>
      <p:pic>
        <p:nvPicPr>
          <p:cNvPr id="5" name="Picture 4"/>
          <p:cNvPicPr>
            <a:picLocks noChangeAspect="1"/>
          </p:cNvPicPr>
          <p:nvPr/>
        </p:nvPicPr>
        <p:blipFill>
          <a:blip r:embed="rId5"/>
          <a:stretch>
            <a:fillRect/>
          </a:stretch>
        </p:blipFill>
        <p:spPr>
          <a:xfrm>
            <a:off x="522916" y="4856918"/>
            <a:ext cx="3371245" cy="1747514"/>
          </a:xfrm>
          <a:prstGeom prst="rect">
            <a:avLst/>
          </a:prstGeom>
        </p:spPr>
      </p:pic>
    </p:spTree>
    <p:extLst>
      <p:ext uri="{BB962C8B-B14F-4D97-AF65-F5344CB8AC3E}">
        <p14:creationId xmlns:p14="http://schemas.microsoft.com/office/powerpoint/2010/main" val="225942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7" name="Subtitle 6"/>
          <p:cNvSpPr>
            <a:spLocks noGrp="1"/>
          </p:cNvSpPr>
          <p:nvPr>
            <p:ph type="subTitle" idx="1"/>
          </p:nvPr>
        </p:nvSpPr>
        <p:spPr>
          <a:xfrm>
            <a:off x="723331" y="545911"/>
            <a:ext cx="10604311" cy="5349922"/>
          </a:xfrm>
        </p:spPr>
        <p:txBody>
          <a:bodyPr>
            <a:normAutofit/>
          </a:bodyPr>
          <a:lstStyle/>
          <a:p>
            <a:pPr marL="342900" indent="-342900" algn="just" rtl="1">
              <a:lnSpc>
                <a:spcPct val="150000"/>
              </a:lnSpc>
              <a:buFont typeface="Arial" panose="020B0604020202020204" pitchFamily="34" charset="0"/>
              <a:buChar char="•"/>
            </a:pPr>
            <a:r>
              <a:rPr lang="fa-IR" b="1" dirty="0">
                <a:cs typeface="B Nazanin" panose="00000400000000000000" pitchFamily="2" charset="-78"/>
              </a:rPr>
              <a:t>دراز بکشید. دست راست خود را زیر سر گذاشته و با دست چپ پستان راست را لمس کنید. سپس دست چپ را زیر سر خود بگذارید و با </a:t>
            </a:r>
            <a:r>
              <a:rPr lang="fa-IR" b="1" dirty="0" smtClean="0">
                <a:cs typeface="B Nazanin" panose="00000400000000000000" pitchFamily="2" charset="-78"/>
              </a:rPr>
              <a:t>دست </a:t>
            </a:r>
            <a:r>
              <a:rPr lang="fa-IR" b="1" dirty="0">
                <a:cs typeface="B Nazanin" panose="00000400000000000000" pitchFamily="2" charset="-78"/>
              </a:rPr>
              <a:t>راست پستان چپ را لمس کنید. حرکات دست باید چرخشی و دورانی باشد. این حرکت را از نوک پستان شروع کرده و به خارج حرکت کنید. مطمئن شوید که تمام قسمتهای پستان و زیر بغل را لمس کرده اید.</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بایستید </a:t>
            </a:r>
            <a:r>
              <a:rPr lang="fa-IR" b="1" dirty="0">
                <a:cs typeface="B Nazanin" panose="00000400000000000000" pitchFamily="2" charset="-78"/>
              </a:rPr>
              <a:t>یا بنشینید. دست چپ خود را بالا برده و با دست راست قسمت انتهایی پستان چپ، جایی که به زیر بغل منتهی می شود را لمس کنید و بالعکس.</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در </a:t>
            </a:r>
            <a:r>
              <a:rPr lang="fa-IR" b="1" dirty="0">
                <a:cs typeface="B Nazanin" panose="00000400000000000000" pitchFamily="2" charset="-78"/>
              </a:rPr>
              <a:t>صورتی که توده ای لمس کردید یا تغییرات ظاهری در پستان خود دیدید، حتماً به خانه یا مرکز بهداشتی مراجعه کنید.</a:t>
            </a:r>
            <a:endParaRPr lang="en-US" b="1" dirty="0">
              <a:cs typeface="B Nazanin" panose="00000400000000000000" pitchFamily="2" charset="-78"/>
            </a:endParaRPr>
          </a:p>
        </p:txBody>
      </p:sp>
    </p:spTree>
    <p:extLst>
      <p:ext uri="{BB962C8B-B14F-4D97-AF65-F5344CB8AC3E}">
        <p14:creationId xmlns:p14="http://schemas.microsoft.com/office/powerpoint/2010/main" val="278464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2186" y="446966"/>
            <a:ext cx="6481614" cy="64110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125"/>
            <a:ext cx="4872186" cy="6388213"/>
          </a:xfrm>
          <a:prstGeom prst="rect">
            <a:avLst/>
          </a:prstGeom>
        </p:spPr>
      </p:pic>
    </p:spTree>
    <p:extLst>
      <p:ext uri="{BB962C8B-B14F-4D97-AF65-F5344CB8AC3E}">
        <p14:creationId xmlns:p14="http://schemas.microsoft.com/office/powerpoint/2010/main" val="158922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856" y="365124"/>
            <a:ext cx="9778287" cy="6492875"/>
          </a:xfrm>
        </p:spPr>
      </p:pic>
    </p:spTree>
    <p:extLst>
      <p:ext uri="{BB962C8B-B14F-4D97-AF65-F5344CB8AC3E}">
        <p14:creationId xmlns:p14="http://schemas.microsoft.com/office/powerpoint/2010/main" val="399208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54000"/>
            <a:ext cx="10312400" cy="6604000"/>
          </a:xfrm>
        </p:spPr>
      </p:pic>
    </p:spTree>
    <p:extLst>
      <p:ext uri="{BB962C8B-B14F-4D97-AF65-F5344CB8AC3E}">
        <p14:creationId xmlns:p14="http://schemas.microsoft.com/office/powerpoint/2010/main" val="311076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85725"/>
            <a:ext cx="8572500" cy="6686550"/>
          </a:xfrm>
          <a:prstGeom prst="rect">
            <a:avLst/>
          </a:prstGeom>
        </p:spPr>
      </p:pic>
    </p:spTree>
    <p:extLst>
      <p:ext uri="{BB962C8B-B14F-4D97-AF65-F5344CB8AC3E}">
        <p14:creationId xmlns:p14="http://schemas.microsoft.com/office/powerpoint/2010/main" val="107459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35" y="423081"/>
            <a:ext cx="10358651" cy="5513695"/>
          </a:xfrm>
          <a:prstGeom prst="rect">
            <a:avLst/>
          </a:prstGeom>
        </p:spPr>
      </p:pic>
    </p:spTree>
    <p:extLst>
      <p:ext uri="{BB962C8B-B14F-4D97-AF65-F5344CB8AC3E}">
        <p14:creationId xmlns:p14="http://schemas.microsoft.com/office/powerpoint/2010/main" val="60751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623247" y="791570"/>
            <a:ext cx="11013744" cy="2205749"/>
          </a:xfrm>
        </p:spPr>
        <p:txBody>
          <a:bodyPr>
            <a:normAutofit/>
          </a:bodyPr>
          <a:lstStyle/>
          <a:p>
            <a:pPr rtl="1"/>
            <a:r>
              <a:rPr lang="fa-IR" sz="49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پویش غربالگری سرطان </a:t>
            </a:r>
            <a:r>
              <a:rPr lang="fa-IR" sz="4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پستان</a:t>
            </a:r>
            <a:r>
              <a:rPr lang="fa-IR" sz="4800" dirty="0" smtClean="0"/>
              <a:t> </a:t>
            </a:r>
            <a:r>
              <a:rPr lang="en-US" sz="4800" dirty="0"/>
              <a:t/>
            </a:r>
            <a:br>
              <a:rPr lang="en-US" sz="4800" dirty="0"/>
            </a:br>
            <a:endParaRPr lang="en-US" sz="4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55" y="2997319"/>
            <a:ext cx="4385481" cy="3036698"/>
          </a:xfrm>
          <a:prstGeom prst="rect">
            <a:avLst/>
          </a:prstGeom>
        </p:spPr>
      </p:pic>
      <p:sp>
        <p:nvSpPr>
          <p:cNvPr id="7" name="Subtitle 6"/>
          <p:cNvSpPr>
            <a:spLocks noGrp="1"/>
          </p:cNvSpPr>
          <p:nvPr>
            <p:ph type="subTitle" idx="1"/>
          </p:nvPr>
        </p:nvSpPr>
        <p:spPr>
          <a:xfrm>
            <a:off x="2101756" y="4528293"/>
            <a:ext cx="9144000" cy="1655762"/>
          </a:xfrm>
        </p:spPr>
        <p:txBody>
          <a:bodyPr/>
          <a:lstStyle/>
          <a:p>
            <a:pPr rtl="1"/>
            <a:r>
              <a:rPr lang="fa-IR" sz="4300" b="1" dirty="0" smtClean="0">
                <a:ln w="6600">
                  <a:solidFill>
                    <a:schemeClr val="tx2"/>
                  </a:solidFill>
                  <a:prstDash val="solid"/>
                </a:ln>
                <a:solidFill>
                  <a:schemeClr val="accent1">
                    <a:lumMod val="75000"/>
                  </a:schemeClr>
                </a:solidFill>
                <a:effectLst>
                  <a:outerShdw dist="38100" dir="2700000" algn="tl" rotWithShape="0">
                    <a:schemeClr val="accent2"/>
                  </a:outerShdw>
                </a:effectLst>
                <a:latin typeface="+mj-lt"/>
                <a:ea typeface="+mj-ea"/>
                <a:cs typeface="B Jadid" panose="00000700000000000000" pitchFamily="2" charset="-78"/>
              </a:rPr>
              <a:t>30 مهر 1403 </a:t>
            </a:r>
            <a:endParaRPr lang="en-US" sz="4300" b="1" dirty="0">
              <a:ln w="6600">
                <a:solidFill>
                  <a:schemeClr val="tx2"/>
                </a:solidFill>
                <a:prstDash val="solid"/>
              </a:ln>
              <a:solidFill>
                <a:schemeClr val="accent1">
                  <a:lumMod val="75000"/>
                </a:schemeClr>
              </a:solidFill>
              <a:effectLst>
                <a:outerShdw dist="38100" dir="2700000" algn="tl" rotWithShape="0">
                  <a:schemeClr val="accent2"/>
                </a:outerShdw>
              </a:effectLst>
              <a:latin typeface="+mj-lt"/>
              <a:ea typeface="+mj-ea"/>
              <a:cs typeface="B Jadid" panose="00000700000000000000" pitchFamily="2" charset="-78"/>
            </a:endParaRPr>
          </a:p>
        </p:txBody>
      </p:sp>
    </p:spTree>
    <p:extLst>
      <p:ext uri="{BB962C8B-B14F-4D97-AF65-F5344CB8AC3E}">
        <p14:creationId xmlns:p14="http://schemas.microsoft.com/office/powerpoint/2010/main" val="38468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7" name="Subtitle 6"/>
          <p:cNvSpPr>
            <a:spLocks noGrp="1"/>
          </p:cNvSpPr>
          <p:nvPr>
            <p:ph type="subTitle" idx="1"/>
          </p:nvPr>
        </p:nvSpPr>
        <p:spPr>
          <a:xfrm>
            <a:off x="464025" y="822443"/>
            <a:ext cx="10658900" cy="5414584"/>
          </a:xfrm>
        </p:spPr>
        <p:txBody>
          <a:bodyPr>
            <a:normAutofit lnSpcReduction="10000"/>
          </a:bodyPr>
          <a:lstStyle/>
          <a:p>
            <a:pPr algn="just" rtl="1">
              <a:lnSpc>
                <a:spcPct val="150000"/>
              </a:lnSpc>
            </a:pPr>
            <a:r>
              <a:rPr lang="fa-IR" b="1" dirty="0">
                <a:cs typeface="B Nazanin" panose="00000400000000000000" pitchFamily="2" charset="-78"/>
              </a:rPr>
              <a:t>سالانه هزاران مورد ابتلا به سرطان در ایران و میلیونها مورد در جهان رخ می دهد که در صورت تشخیص به موقع و زودهنگام، تومور در مراحل اولیه و محدود </a:t>
            </a:r>
            <a:r>
              <a:rPr lang="fa-IR" b="1" dirty="0" smtClean="0">
                <a:cs typeface="B Nazanin" panose="00000400000000000000" pitchFamily="2" charset="-78"/>
              </a:rPr>
              <a:t>بوده ، </a:t>
            </a:r>
            <a:r>
              <a:rPr lang="fa-IR" b="1" dirty="0">
                <a:cs typeface="B Nazanin" panose="00000400000000000000" pitchFamily="2" charset="-78"/>
              </a:rPr>
              <a:t>در نتیجه درمان آن آسان تر و امکان کنترل و بهبود کامل آن بسیار زیاد است.</a:t>
            </a:r>
          </a:p>
          <a:p>
            <a:pPr algn="just" rtl="1">
              <a:lnSpc>
                <a:spcPct val="150000"/>
              </a:lnSpc>
            </a:pPr>
            <a:r>
              <a:rPr lang="fa-IR" b="1" dirty="0">
                <a:cs typeface="B Nazanin" panose="00000400000000000000" pitchFamily="2" charset="-78"/>
              </a:rPr>
              <a:t>بر اساس آخرین آمار منتشر شده در ایران سالانه بیش از 150 هزار نفر مبتلا به سرطان می شوند که این عدد روند رو به رشدی خواهد داشت.</a:t>
            </a:r>
          </a:p>
          <a:p>
            <a:pPr algn="just" rtl="1">
              <a:lnSpc>
                <a:spcPct val="150000"/>
              </a:lnSpc>
            </a:pPr>
            <a:r>
              <a:rPr lang="fa-IR" b="1" dirty="0">
                <a:cs typeface="B Nazanin" panose="00000400000000000000" pitchFamily="2" charset="-78"/>
              </a:rPr>
              <a:t>مهمترین دلیل برای افزایش بروز سرطان در ایران و جهان عبارتند از:</a:t>
            </a:r>
          </a:p>
          <a:p>
            <a:pPr marL="457200" indent="-457200" algn="just" rtl="1">
              <a:lnSpc>
                <a:spcPct val="150000"/>
              </a:lnSpc>
              <a:buClr>
                <a:schemeClr val="accent2"/>
              </a:buClr>
              <a:buFont typeface="Wingdings" panose="05000000000000000000" pitchFamily="2" charset="2"/>
              <a:buChar char="ü"/>
            </a:pPr>
            <a:r>
              <a:rPr lang="fa-IR" b="1" dirty="0" smtClean="0">
                <a:cs typeface="B Nazanin" panose="00000400000000000000" pitchFamily="2" charset="-78"/>
              </a:rPr>
              <a:t>افزایش </a:t>
            </a:r>
            <a:r>
              <a:rPr lang="fa-IR" b="1" dirty="0">
                <a:cs typeface="B Nazanin" panose="00000400000000000000" pitchFamily="2" charset="-78"/>
              </a:rPr>
              <a:t>امید به زندگی و تعداد سالمندان به دلیل افزایش بروز سرطان با افزایش سن</a:t>
            </a:r>
          </a:p>
          <a:p>
            <a:pPr marL="457200" indent="-457200" algn="just" rtl="1">
              <a:lnSpc>
                <a:spcPct val="150000"/>
              </a:lnSpc>
              <a:buClr>
                <a:schemeClr val="accent2"/>
              </a:buClr>
              <a:buFont typeface="Wingdings" panose="05000000000000000000" pitchFamily="2" charset="2"/>
              <a:buChar char="ü"/>
            </a:pPr>
            <a:r>
              <a:rPr lang="fa-IR" b="1" dirty="0" smtClean="0">
                <a:cs typeface="B Nazanin" panose="00000400000000000000" pitchFamily="2" charset="-78"/>
              </a:rPr>
              <a:t>تغییر </a:t>
            </a:r>
            <a:r>
              <a:rPr lang="fa-IR" b="1" dirty="0">
                <a:cs typeface="B Nazanin" panose="00000400000000000000" pitchFamily="2" charset="-78"/>
              </a:rPr>
              <a:t>در شیوه زندگی مانند افزایش مصرف دخانیات، غذاهای چرب و پرکالری و کم تحرکی</a:t>
            </a:r>
          </a:p>
          <a:p>
            <a:pPr marL="457200" indent="-457200" algn="just" rtl="1">
              <a:lnSpc>
                <a:spcPct val="150000"/>
              </a:lnSpc>
              <a:buClr>
                <a:schemeClr val="accent2"/>
              </a:buClr>
              <a:buFont typeface="Wingdings" panose="05000000000000000000" pitchFamily="2" charset="2"/>
              <a:buChar char="ü"/>
            </a:pPr>
            <a:r>
              <a:rPr lang="fa-IR" b="1" dirty="0" smtClean="0">
                <a:cs typeface="B Nazanin" panose="00000400000000000000" pitchFamily="2" charset="-78"/>
              </a:rPr>
              <a:t>عوامل </a:t>
            </a:r>
            <a:r>
              <a:rPr lang="fa-IR" b="1" dirty="0">
                <a:cs typeface="B Nazanin" panose="00000400000000000000" pitchFamily="2" charset="-78"/>
              </a:rPr>
              <a:t>محیطی مانند افزایش مصرف سوختهای فسیلی</a:t>
            </a:r>
            <a:endParaRPr lang="en-US" b="1" dirty="0">
              <a:cs typeface="B Nazanin" panose="00000400000000000000" pitchFamily="2" charset="-78"/>
            </a:endParaRPr>
          </a:p>
        </p:txBody>
      </p:sp>
    </p:spTree>
    <p:extLst>
      <p:ext uri="{BB962C8B-B14F-4D97-AF65-F5344CB8AC3E}">
        <p14:creationId xmlns:p14="http://schemas.microsoft.com/office/powerpoint/2010/main" val="2977584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7" name="Subtitle 6"/>
          <p:cNvSpPr>
            <a:spLocks noGrp="1"/>
          </p:cNvSpPr>
          <p:nvPr>
            <p:ph type="subTitle" idx="1"/>
          </p:nvPr>
        </p:nvSpPr>
        <p:spPr>
          <a:xfrm>
            <a:off x="682389" y="504967"/>
            <a:ext cx="10822674" cy="5500048"/>
          </a:xfrm>
        </p:spPr>
        <p:txBody>
          <a:bodyPr>
            <a:normAutofit/>
          </a:bodyPr>
          <a:lstStyle/>
          <a:p>
            <a:pPr algn="just" rtl="1">
              <a:lnSpc>
                <a:spcPct val="150000"/>
              </a:lnSpc>
            </a:pPr>
            <a:r>
              <a:rPr lang="fa-IR" b="1" dirty="0">
                <a:cs typeface="B Nazanin" panose="00000400000000000000" pitchFamily="2" charset="-78"/>
              </a:rPr>
              <a:t>در حال حاضر با وجودی که عدد خام مرگ و میر ناشی از سرطانها افزایش یافته است اما به طور کلی نسبت افرادی که از سرطان فوت می کنند با در نظر گرفتن جمعیت و تعداد موارد ابتلا، در مقایسه با سه دهه پیش، کاهش یافته است. نیمی از افرادی که امروز با تشخیص سرطان تحت درمان هستند، پنج سال زنده خواهند بود و بیش از 40 ٪ بعد از ده سال هنوز زندگی می کنند. متوسط میزان بقای ده ساله برای سرطان دو برابر 30 سال گذشته شده است. </a:t>
            </a:r>
          </a:p>
          <a:p>
            <a:pPr algn="just" rtl="1">
              <a:lnSpc>
                <a:spcPct val="150000"/>
              </a:lnSpc>
            </a:pPr>
            <a:r>
              <a:rPr lang="fa-IR" b="1" dirty="0">
                <a:cs typeface="B Nazanin" panose="00000400000000000000" pitchFamily="2" charset="-78"/>
              </a:rPr>
              <a:t>مهمترین دلیل بهبود در بقای بیماران، علاوه بر درمانهای موثرتری که پیدا شده است، افزایش آگاهی مردم و ارتقای روشهای تشخیص زودهنگام است. حتی برای کسانی که احتمال بهبودی آنها کم است، شانس زنده ماندن در زمان تشخیص زودتر، بیشتر خواهد بود. دو جزء اصلی در برنامه تشخیص زودرس سرطان وجود دارد: تشخیص زودهنگام و غربالگری</a:t>
            </a:r>
            <a:endParaRPr lang="en-US" b="1" dirty="0">
              <a:cs typeface="B Nazanin" panose="00000400000000000000" pitchFamily="2" charset="-78"/>
            </a:endParaRPr>
          </a:p>
        </p:txBody>
      </p:sp>
    </p:spTree>
    <p:extLst>
      <p:ext uri="{BB962C8B-B14F-4D97-AF65-F5344CB8AC3E}">
        <p14:creationId xmlns:p14="http://schemas.microsoft.com/office/powerpoint/2010/main" val="166214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58763"/>
            <a:ext cx="12369800" cy="7116763"/>
          </a:xfrm>
        </p:spPr>
      </p:pic>
      <p:sp>
        <p:nvSpPr>
          <p:cNvPr id="6" name="Title 5"/>
          <p:cNvSpPr>
            <a:spLocks noGrp="1"/>
          </p:cNvSpPr>
          <p:nvPr>
            <p:ph type="ctrTitle"/>
          </p:nvPr>
        </p:nvSpPr>
        <p:spPr>
          <a:xfrm>
            <a:off x="800858" y="329443"/>
            <a:ext cx="10768084" cy="557662"/>
          </a:xfrm>
        </p:spPr>
        <p:txBody>
          <a:bodyPr>
            <a:noAutofit/>
          </a:bodyPr>
          <a:lstStyle/>
          <a:p>
            <a:pPr rtl="1"/>
            <a:r>
              <a:rPr lang="fa-IR" sz="2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اصول خود مراقبتی برای پیشگیری و تشخیص زودهنگام سرطان پستان</a:t>
            </a:r>
            <a:endParaRPr lang="en-US" sz="2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800858" y="1078174"/>
            <a:ext cx="10768084" cy="5090614"/>
          </a:xfrm>
        </p:spPr>
        <p:txBody>
          <a:bodyPr>
            <a:noAutofit/>
          </a:bodyPr>
          <a:lstStyle/>
          <a:p>
            <a:pPr algn="just" rtl="1"/>
            <a:r>
              <a:rPr lang="fa-IR" sz="2000" b="1" dirty="0">
                <a:cs typeface="B Nazanin" panose="00000400000000000000" pitchFamily="2" charset="-78"/>
              </a:rPr>
              <a:t>برای آموزش خود مراقبتی به افراد شرکت کننده در برنامه های پیشگیری و تشخیص زودهنگام سرطانها دو اصل مهم باید آموزش داده شود:</a:t>
            </a:r>
          </a:p>
          <a:p>
            <a:pPr algn="just" rtl="1"/>
            <a:r>
              <a:rPr lang="fa-IR" sz="2000" b="1" dirty="0">
                <a:cs typeface="B Nazanin" panose="00000400000000000000" pitchFamily="2" charset="-78"/>
              </a:rPr>
              <a:t>1 . راههای پیشگیری از سرطان</a:t>
            </a:r>
          </a:p>
          <a:p>
            <a:pPr marL="342900" indent="-342900" algn="just" rtl="1">
              <a:buFont typeface="Arial" panose="020B0604020202020204" pitchFamily="34" charset="0"/>
              <a:buChar char="•"/>
            </a:pPr>
            <a:r>
              <a:rPr lang="fa-IR" sz="2000" b="1" dirty="0" smtClean="0">
                <a:cs typeface="B Nazanin" panose="00000400000000000000" pitchFamily="2" charset="-78"/>
              </a:rPr>
              <a:t>سرطان بر خلاف تصور عام، یک بیماری قابل پیشگیری است و بیش از 40 درصد سرطانها قابل پیشگیری اند.</a:t>
            </a:r>
          </a:p>
          <a:p>
            <a:pPr marL="342900" indent="-342900" algn="just" rtl="1">
              <a:buFont typeface="Arial" panose="020B0604020202020204" pitchFamily="34" charset="0"/>
              <a:buChar char="•"/>
            </a:pPr>
            <a:r>
              <a:rPr lang="fa-IR" sz="2000" b="1" dirty="0" smtClean="0">
                <a:cs typeface="B Nazanin" panose="00000400000000000000" pitchFamily="2" charset="-78"/>
              </a:rPr>
              <a:t>برای پیشگیری از سرطان پستان باید بدانیم که علل ایجاد کننده سرطان و راه های دوری کردن از آن کدامند ؟همچنین چه عواملی اثر محافظتی در برابر این سرطان دارند.</a:t>
            </a:r>
          </a:p>
          <a:p>
            <a:pPr algn="just" rtl="1"/>
            <a:r>
              <a:rPr lang="fa-IR" sz="2000" b="1" dirty="0" smtClean="0">
                <a:cs typeface="B Nazanin" panose="00000400000000000000" pitchFamily="2" charset="-78"/>
              </a:rPr>
              <a:t>2 </a:t>
            </a:r>
            <a:r>
              <a:rPr lang="fa-IR" sz="2000" b="1" dirty="0">
                <a:cs typeface="B Nazanin" panose="00000400000000000000" pitchFamily="2" charset="-78"/>
              </a:rPr>
              <a:t>. علایم هشدار دهنده </a:t>
            </a:r>
            <a:r>
              <a:rPr lang="fa-IR" sz="2000" b="1" dirty="0" smtClean="0">
                <a:cs typeface="B Nazanin" panose="00000400000000000000" pitchFamily="2" charset="-78"/>
              </a:rPr>
              <a:t>سرطان</a:t>
            </a:r>
          </a:p>
          <a:p>
            <a:pPr marL="342900" indent="-342900" algn="just" rtl="1">
              <a:buClr>
                <a:schemeClr val="accent2"/>
              </a:buClr>
              <a:buFont typeface="Wingdings" panose="05000000000000000000" pitchFamily="2" charset="2"/>
              <a:buChar char="v"/>
            </a:pPr>
            <a:r>
              <a:rPr lang="fa-IR" sz="2000" b="1" dirty="0" smtClean="0">
                <a:cs typeface="B Nazanin" panose="00000400000000000000" pitchFamily="2" charset="-78"/>
              </a:rPr>
              <a:t>با </a:t>
            </a:r>
            <a:r>
              <a:rPr lang="fa-IR" sz="2000" b="1" dirty="0">
                <a:cs typeface="B Nazanin" panose="00000400000000000000" pitchFamily="2" charset="-78"/>
              </a:rPr>
              <a:t>شناخت علایم هشداردهنده سرطان پستان و مراجعه به موقع به خانه ها و پایگاه های بهداشتی می توان ضایعات پیش سرطانی را پیش از تبدیل شدن به سرطان، زودتر تشخیص داد</a:t>
            </a:r>
            <a:r>
              <a:rPr lang="fa-IR" sz="2000" b="1" dirty="0" smtClean="0">
                <a:cs typeface="B Nazanin" panose="00000400000000000000" pitchFamily="2" charset="-78"/>
              </a:rPr>
              <a:t>.</a:t>
            </a:r>
          </a:p>
          <a:p>
            <a:pPr marL="342900" indent="-342900" algn="just" rtl="1">
              <a:buClr>
                <a:schemeClr val="accent2"/>
              </a:buClr>
              <a:buFont typeface="Wingdings" panose="05000000000000000000" pitchFamily="2" charset="2"/>
              <a:buChar char="v"/>
            </a:pPr>
            <a:r>
              <a:rPr lang="fa-IR" sz="2000" b="1" dirty="0" smtClean="0">
                <a:cs typeface="B Nazanin" panose="00000400000000000000" pitchFamily="2" charset="-78"/>
              </a:rPr>
              <a:t> </a:t>
            </a:r>
            <a:r>
              <a:rPr lang="fa-IR" sz="2000" b="1" dirty="0">
                <a:cs typeface="B Nazanin" panose="00000400000000000000" pitchFamily="2" charset="-78"/>
              </a:rPr>
              <a:t>بر این مبنا زنان باید به مشارکت در برنامه های غربالگری و تشخیص زودهنگام سرطان پستان ترغیب شوند </a:t>
            </a:r>
            <a:r>
              <a:rPr lang="fa-IR" sz="2000" b="1" dirty="0" smtClean="0">
                <a:cs typeface="B Nazanin" panose="00000400000000000000" pitchFamily="2" charset="-78"/>
              </a:rPr>
              <a:t>و به </a:t>
            </a:r>
            <a:r>
              <a:rPr lang="fa-IR" sz="2000" b="1" dirty="0">
                <a:cs typeface="B Nazanin" panose="00000400000000000000" pitchFamily="2" charset="-78"/>
              </a:rPr>
              <a:t>شبکه بهداشتی مراجعه کنند یا فراخوان شوند.</a:t>
            </a:r>
          </a:p>
          <a:p>
            <a:pPr marL="342900" indent="-342900" algn="just" rtl="1">
              <a:buClr>
                <a:schemeClr val="accent2"/>
              </a:buClr>
              <a:buFont typeface="Wingdings" panose="05000000000000000000" pitchFamily="2" charset="2"/>
              <a:buChar char="v"/>
            </a:pPr>
            <a:r>
              <a:rPr lang="fa-IR" sz="2000" b="1" dirty="0" smtClean="0">
                <a:cs typeface="B Nazanin" panose="00000400000000000000" pitchFamily="2" charset="-78"/>
              </a:rPr>
              <a:t>نحوه </a:t>
            </a:r>
            <a:r>
              <a:rPr lang="fa-IR" sz="2000" b="1" dirty="0">
                <a:cs typeface="B Nazanin" panose="00000400000000000000" pitchFamily="2" charset="-78"/>
              </a:rPr>
              <a:t>انجام خودآزمایی پستان(</a:t>
            </a:r>
            <a:r>
              <a:rPr lang="en-US" sz="2000" b="1" dirty="0">
                <a:cs typeface="B Nazanin" panose="00000400000000000000" pitchFamily="2" charset="-78"/>
              </a:rPr>
              <a:t>SBE </a:t>
            </a:r>
            <a:r>
              <a:rPr lang="fa-IR" sz="2000" b="1" dirty="0">
                <a:cs typeface="B Nazanin" panose="00000400000000000000" pitchFamily="2" charset="-78"/>
              </a:rPr>
              <a:t>)به آنها آموزش داده </a:t>
            </a:r>
            <a:r>
              <a:rPr lang="fa-IR" sz="2000" b="1" dirty="0" smtClean="0">
                <a:cs typeface="B Nazanin" panose="00000400000000000000" pitchFamily="2" charset="-78"/>
              </a:rPr>
              <a:t>شود.</a:t>
            </a:r>
          </a:p>
          <a:p>
            <a:pPr marL="342900" indent="-342900" algn="just" rtl="1">
              <a:buClr>
                <a:schemeClr val="accent2"/>
              </a:buClr>
              <a:buFont typeface="Wingdings" panose="05000000000000000000" pitchFamily="2" charset="2"/>
              <a:buChar char="v"/>
            </a:pPr>
            <a:r>
              <a:rPr lang="fa-IR" sz="2000" b="1" dirty="0" smtClean="0">
                <a:cs typeface="B Nazanin" panose="00000400000000000000" pitchFamily="2" charset="-78"/>
              </a:rPr>
              <a:t>بهترین </a:t>
            </a:r>
            <a:r>
              <a:rPr lang="fa-IR" sz="2000" b="1" dirty="0">
                <a:cs typeface="B Nazanin" panose="00000400000000000000" pitchFamily="2" charset="-78"/>
              </a:rPr>
              <a:t>راه کاهش خطر سرطان پستان ضمن رعایت شیوه زندگی سالم، انجام مراقبتهای معمول نظیر معاینات دوره ای و انجام ماموگرافی در صورت نیاز به ویژه در افراد پرخطر است.</a:t>
            </a:r>
            <a:endParaRPr lang="en-US" sz="2000" b="1" dirty="0">
              <a:cs typeface="B Nazanin" panose="00000400000000000000" pitchFamily="2" charset="-78"/>
            </a:endParaRPr>
          </a:p>
        </p:txBody>
      </p:sp>
    </p:spTree>
    <p:extLst>
      <p:ext uri="{BB962C8B-B14F-4D97-AF65-F5344CB8AC3E}">
        <p14:creationId xmlns:p14="http://schemas.microsoft.com/office/powerpoint/2010/main" val="291573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58763"/>
            <a:ext cx="12369800" cy="7116763"/>
          </a:xfrm>
        </p:spPr>
      </p:pic>
      <p:sp>
        <p:nvSpPr>
          <p:cNvPr id="6" name="Title 5"/>
          <p:cNvSpPr>
            <a:spLocks noGrp="1"/>
          </p:cNvSpPr>
          <p:nvPr>
            <p:ph type="ctrTitle"/>
          </p:nvPr>
        </p:nvSpPr>
        <p:spPr>
          <a:xfrm>
            <a:off x="1646830" y="1026829"/>
            <a:ext cx="9144000" cy="720085"/>
          </a:xfrm>
        </p:spPr>
        <p:txBody>
          <a:bodyPr>
            <a:noAutofit/>
          </a:bodyPr>
          <a:lstStyle/>
          <a:p>
            <a:pPr rtl="1"/>
            <a:r>
              <a:rPr lang="fa-IR" sz="40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عوامل خطر سرطان پستان و پیشگیری از آن</a:t>
            </a:r>
            <a:r>
              <a:rPr lang="fa-IR" sz="4800" b="1" dirty="0"/>
              <a:t/>
            </a:r>
            <a:br>
              <a:rPr lang="fa-IR" sz="4800" b="1" dirty="0"/>
            </a:br>
            <a:endParaRPr lang="en-US" sz="4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1241946" y="1681922"/>
            <a:ext cx="10208526" cy="4790363"/>
          </a:xfrm>
        </p:spPr>
        <p:txBody>
          <a:bodyPr>
            <a:normAutofit/>
          </a:bodyPr>
          <a:lstStyle/>
          <a:p>
            <a:pPr algn="just" rtl="1">
              <a:lnSpc>
                <a:spcPct val="150000"/>
              </a:lnSpc>
            </a:pPr>
            <a:r>
              <a:rPr lang="fa-IR" b="1" dirty="0">
                <a:cs typeface="B Nazanin" panose="00000400000000000000" pitchFamily="2" charset="-78"/>
              </a:rPr>
              <a:t>هرکسی می تواند برای کاهش خطر سرطان و دیگر بیماریهای مزمن، تغییراتی را در شیوه ی زندگی خود ایجاد کند. افراد در معرض خطر باید به خاطر داشته باشند که ترکیبی از عوامل برای ایجاد سرطان لازم است از جمله عوامل ژنتیک، محیطی و شیوه ی زندگی. بعضی از این عوامل می توانند اصلاح شوند و بعضی دیگر خارج از اراده افراد هستند بنابراین افراد می توانند قدمهایی را برای کاهش خطر بیماری بردارند. خوشبختانه بیشتر عوامل خطری که سبب سرطان پستان می شوند قابل اصلاح هستند.</a:t>
            </a:r>
            <a:endParaRPr lang="en-US" b="1" dirty="0">
              <a:cs typeface="B Nazanin" panose="00000400000000000000" pitchFamily="2" charset="-78"/>
            </a:endParaRPr>
          </a:p>
        </p:txBody>
      </p:sp>
    </p:spTree>
    <p:extLst>
      <p:ext uri="{BB962C8B-B14F-4D97-AF65-F5344CB8AC3E}">
        <p14:creationId xmlns:p14="http://schemas.microsoft.com/office/powerpoint/2010/main" val="2866287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1524000" y="822112"/>
            <a:ext cx="9144000" cy="720085"/>
          </a:xfrm>
        </p:spPr>
        <p:txBody>
          <a:bodyPr>
            <a:noAutofit/>
          </a:bodyPr>
          <a:lstStyle/>
          <a:p>
            <a:pPr rtl="1"/>
            <a:r>
              <a:rPr lang="fa-IR" sz="40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عوامل خطر غیر قابل اصلاح</a:t>
            </a:r>
            <a:r>
              <a:rPr lang="fa-IR" sz="4800" b="1" dirty="0"/>
              <a:t/>
            </a:r>
            <a:br>
              <a:rPr lang="fa-IR" sz="4800" b="1" dirty="0"/>
            </a:br>
            <a:endParaRPr lang="en-US" sz="4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936957" y="922846"/>
            <a:ext cx="10308798" cy="5382420"/>
          </a:xfrm>
        </p:spPr>
        <p:txBody>
          <a:bodyPr>
            <a:normAutofit fontScale="55000" lnSpcReduction="20000"/>
          </a:bodyPr>
          <a:lstStyle/>
          <a:p>
            <a:pPr marL="342900" indent="-342900" algn="just" rtl="1">
              <a:lnSpc>
                <a:spcPct val="150000"/>
              </a:lnSpc>
              <a:buFont typeface="Arial" panose="020B0604020202020204" pitchFamily="34" charset="0"/>
              <a:buChar char="•"/>
            </a:pPr>
            <a:r>
              <a:rPr lang="fa-IR" sz="3200" b="1" dirty="0" smtClean="0">
                <a:cs typeface="B Titr" panose="00000700000000000000" pitchFamily="2" charset="-78"/>
              </a:rPr>
              <a:t>سن بالا</a:t>
            </a:r>
          </a:p>
          <a:p>
            <a:pPr algn="just" rtl="1">
              <a:lnSpc>
                <a:spcPct val="150000"/>
              </a:lnSpc>
            </a:pPr>
            <a:r>
              <a:rPr lang="fa-IR" sz="2500" b="1" dirty="0">
                <a:solidFill>
                  <a:schemeClr val="accent1">
                    <a:lumMod val="75000"/>
                  </a:schemeClr>
                </a:solidFill>
                <a:cs typeface="B Nazanin" panose="00000400000000000000" pitchFamily="2" charset="-78"/>
              </a:rPr>
              <a:t>(</a:t>
            </a:r>
            <a:r>
              <a:rPr lang="ar-SA" sz="2500" b="1" dirty="0">
                <a:solidFill>
                  <a:schemeClr val="accent1">
                    <a:lumMod val="75000"/>
                  </a:schemeClr>
                </a:solidFill>
                <a:cs typeface="B Nazanin" panose="00000400000000000000" pitchFamily="2" charset="-78"/>
              </a:rPr>
              <a:t>با افزایش سن، خطر ابتلا به سرطان پستان افزایش می‌یابد. بیشتر موارد سرطان پستان در سن بالای </a:t>
            </a:r>
            <a:r>
              <a:rPr lang="fa-IR" sz="2500" b="1" dirty="0">
                <a:solidFill>
                  <a:schemeClr val="accent1">
                    <a:lumMod val="75000"/>
                  </a:schemeClr>
                </a:solidFill>
                <a:cs typeface="B Nazanin" panose="00000400000000000000" pitchFamily="2" charset="-78"/>
              </a:rPr>
              <a:t>۵۰</a:t>
            </a:r>
            <a:r>
              <a:rPr lang="ar-SA" sz="2500" b="1" dirty="0">
                <a:solidFill>
                  <a:schemeClr val="accent1">
                    <a:lumMod val="75000"/>
                  </a:schemeClr>
                </a:solidFill>
                <a:cs typeface="B Nazanin" panose="00000400000000000000" pitchFamily="2" charset="-78"/>
              </a:rPr>
              <a:t> سالگی بروز می‌یابد</a:t>
            </a:r>
            <a:r>
              <a:rPr lang="en-US" sz="2500" b="1" dirty="0">
                <a:solidFill>
                  <a:schemeClr val="accent1">
                    <a:lumMod val="75000"/>
                  </a:schemeClr>
                </a:solidFill>
                <a:cs typeface="B Nazanin" panose="00000400000000000000" pitchFamily="2" charset="-78"/>
              </a:rPr>
              <a:t>.</a:t>
            </a:r>
            <a:r>
              <a:rPr lang="fa-IR" sz="2500" b="1" dirty="0">
                <a:solidFill>
                  <a:schemeClr val="accent1">
                    <a:lumMod val="75000"/>
                  </a:schemeClr>
                </a:solidFill>
                <a:cs typeface="B Nazanin" panose="00000400000000000000" pitchFamily="2" charset="-78"/>
              </a:rPr>
              <a:t>)</a:t>
            </a:r>
          </a:p>
          <a:p>
            <a:pPr marL="342900" indent="-342900" algn="just" rtl="1">
              <a:lnSpc>
                <a:spcPct val="150000"/>
              </a:lnSpc>
              <a:buFont typeface="Arial" panose="020B0604020202020204" pitchFamily="34" charset="0"/>
              <a:buChar char="•"/>
            </a:pPr>
            <a:r>
              <a:rPr lang="fa-IR" sz="3300" b="1" dirty="0">
                <a:cs typeface="B Titr" panose="00000700000000000000" pitchFamily="2" charset="-78"/>
              </a:rPr>
              <a:t>سابقه خانوادگی و جهش های ژنی</a:t>
            </a:r>
          </a:p>
          <a:p>
            <a:pPr algn="just" rtl="1">
              <a:lnSpc>
                <a:spcPct val="150000"/>
              </a:lnSpc>
            </a:pPr>
            <a:r>
              <a:rPr lang="ar-SA" sz="2600" b="1" dirty="0">
                <a:solidFill>
                  <a:schemeClr val="accent1">
                    <a:lumMod val="75000"/>
                  </a:schemeClr>
                </a:solidFill>
                <a:cs typeface="B Nazanin" panose="00000400000000000000" pitchFamily="2" charset="-78"/>
              </a:rPr>
              <a:t>سابقه خانوادگی مثبت، خطر ابتلا به سرطان پستان را افزایش می‌دهد. در </a:t>
            </a:r>
            <a:r>
              <a:rPr lang="fa-IR" sz="2600" b="1" dirty="0">
                <a:solidFill>
                  <a:schemeClr val="accent1">
                    <a:lumMod val="75000"/>
                  </a:schemeClr>
                </a:solidFill>
                <a:cs typeface="B Nazanin" panose="00000400000000000000" pitchFamily="2" charset="-78"/>
              </a:rPr>
              <a:t>۲۰</a:t>
            </a:r>
            <a:r>
              <a:rPr lang="ar-SA" sz="2600" b="1" dirty="0">
                <a:solidFill>
                  <a:schemeClr val="accent1">
                    <a:lumMod val="75000"/>
                  </a:schemeClr>
                </a:solidFill>
                <a:cs typeface="B Nazanin" panose="00000400000000000000" pitchFamily="2" charset="-78"/>
              </a:rPr>
              <a:t> تا </a:t>
            </a:r>
            <a:r>
              <a:rPr lang="fa-IR" sz="2600" b="1" dirty="0">
                <a:solidFill>
                  <a:schemeClr val="accent1">
                    <a:lumMod val="75000"/>
                  </a:schemeClr>
                </a:solidFill>
                <a:cs typeface="B Nazanin" panose="00000400000000000000" pitchFamily="2" charset="-78"/>
              </a:rPr>
              <a:t>۳۰</a:t>
            </a:r>
            <a:r>
              <a:rPr lang="ar-SA" sz="2600" b="1" dirty="0">
                <a:solidFill>
                  <a:schemeClr val="accent1">
                    <a:lumMod val="75000"/>
                  </a:schemeClr>
                </a:solidFill>
                <a:cs typeface="B Nazanin" panose="00000400000000000000" pitchFamily="2" charset="-78"/>
              </a:rPr>
              <a:t> درصد مبتلایان به سرطان پستان سابقه خانوادگی وجود دارد</a:t>
            </a:r>
            <a:r>
              <a:rPr lang="en-US" sz="2600" b="1" dirty="0">
                <a:solidFill>
                  <a:schemeClr val="accent1">
                    <a:lumMod val="75000"/>
                  </a:schemeClr>
                </a:solidFill>
                <a:cs typeface="B Nazanin" panose="00000400000000000000" pitchFamily="2" charset="-78"/>
              </a:rPr>
              <a:t>.</a:t>
            </a:r>
            <a:endParaRPr lang="fa-IR" sz="2600" b="1" dirty="0">
              <a:solidFill>
                <a:schemeClr val="accent1">
                  <a:lumMod val="75000"/>
                </a:schemeClr>
              </a:solidFill>
              <a:cs typeface="B Nazanin" panose="00000400000000000000" pitchFamily="2" charset="-78"/>
            </a:endParaRPr>
          </a:p>
          <a:p>
            <a:pPr marL="342900" indent="-342900" algn="just" rtl="1">
              <a:lnSpc>
                <a:spcPct val="150000"/>
              </a:lnSpc>
              <a:buFont typeface="Arial" panose="020B0604020202020204" pitchFamily="34" charset="0"/>
              <a:buChar char="•"/>
            </a:pPr>
            <a:r>
              <a:rPr lang="fa-IR" sz="3300" b="1" dirty="0">
                <a:cs typeface="B Titr" panose="00000700000000000000" pitchFamily="2" charset="-78"/>
              </a:rPr>
              <a:t>سن قاعدگی کمتر از 12 سال</a:t>
            </a:r>
          </a:p>
          <a:p>
            <a:pPr algn="just" rtl="1">
              <a:lnSpc>
                <a:spcPct val="150000"/>
              </a:lnSpc>
            </a:pPr>
            <a:r>
              <a:rPr lang="ar-SA" sz="2500" b="1" dirty="0">
                <a:solidFill>
                  <a:schemeClr val="accent1">
                    <a:lumMod val="75000"/>
                  </a:schemeClr>
                </a:solidFill>
                <a:cs typeface="B Nazanin" panose="00000400000000000000" pitchFamily="2" charset="-78"/>
              </a:rPr>
              <a:t>شروع قاعدگی در سنین پایین‌تر یک عامل خطر برای سرطان پستان است. در نخستین قاعدگی در سن نوجوانی، بافت پستان در معرض استروژن‌ها و دیگر هورمون‌ها قرار می‌گیرد و مواجهه با سطوح دائمی هورمونی افزایش می‌یابد. قاعدگی در دختران چاق و بی تحرک زودتر اتفاق می‌افتد؛ بنابراین آموزش اهمیت فعالیت بدنی و داشتن یک رژیم غذایی سالم به نوجوان و والدین آنان ضروری است. به ازای هر سال قاعدگی زودرس، خطر سرطان پستان چهار درصد افزایش می‌یابد</a:t>
            </a:r>
            <a:r>
              <a:rPr lang="en-US" sz="2500" b="1" dirty="0">
                <a:solidFill>
                  <a:schemeClr val="accent1">
                    <a:lumMod val="75000"/>
                  </a:schemeClr>
                </a:solidFill>
                <a:cs typeface="B Nazanin" panose="00000400000000000000" pitchFamily="2" charset="-78"/>
              </a:rPr>
              <a:t>.</a:t>
            </a:r>
            <a:endParaRPr lang="fa-IR" sz="2500" b="1" dirty="0">
              <a:solidFill>
                <a:schemeClr val="accent1">
                  <a:lumMod val="75000"/>
                </a:schemeClr>
              </a:solidFill>
              <a:cs typeface="B Nazanin" panose="00000400000000000000" pitchFamily="2" charset="-78"/>
            </a:endParaRPr>
          </a:p>
          <a:p>
            <a:pPr marL="342900" indent="-342900" algn="just" rtl="1">
              <a:lnSpc>
                <a:spcPct val="150000"/>
              </a:lnSpc>
              <a:buFont typeface="Arial" panose="020B0604020202020204" pitchFamily="34" charset="0"/>
              <a:buChar char="•"/>
            </a:pPr>
            <a:r>
              <a:rPr lang="fa-IR" sz="3300" b="1" dirty="0">
                <a:cs typeface="B Titr" panose="00000700000000000000" pitchFamily="2" charset="-78"/>
              </a:rPr>
              <a:t>سن یائسگی بالای 55 سال</a:t>
            </a:r>
          </a:p>
          <a:p>
            <a:pPr algn="just" rtl="1">
              <a:lnSpc>
                <a:spcPct val="150000"/>
              </a:lnSpc>
            </a:pPr>
            <a:r>
              <a:rPr lang="ar-SA" sz="2500" b="1" dirty="0">
                <a:solidFill>
                  <a:schemeClr val="accent1">
                    <a:lumMod val="75000"/>
                  </a:schemeClr>
                </a:solidFill>
                <a:cs typeface="B Nazanin" panose="00000400000000000000" pitchFamily="2" charset="-78"/>
              </a:rPr>
              <a:t>یائسگی در سن بالاتر با افزایش خطر سرطان پستان ارتباط دارد. توقف چرخه‌های قاعدگی منجر به کاهش سطوح هورمون‌های مترشحه داخلی و خاتمه تکثیر سلول‌های پستان که در طول سال‌های تولید مثلی دیده شده می‌شود. خطر سرطان پستان به ازای هر سال تاخیر در یائسگی تا سه درصد افزایش می‌یابد</a:t>
            </a:r>
            <a:r>
              <a:rPr lang="en-US" sz="2500" b="1" dirty="0" smtClean="0">
                <a:solidFill>
                  <a:schemeClr val="accent1">
                    <a:lumMod val="75000"/>
                  </a:schemeClr>
                </a:solidFill>
                <a:cs typeface="B Nazanin" panose="00000400000000000000" pitchFamily="2" charset="-78"/>
              </a:rPr>
              <a:t>.</a:t>
            </a:r>
            <a:endParaRPr lang="fa-IR" sz="2500" b="1" dirty="0" smtClean="0">
              <a:solidFill>
                <a:schemeClr val="accent1">
                  <a:lumMod val="75000"/>
                </a:schemeClr>
              </a:solidFill>
              <a:cs typeface="B Nazanin" panose="00000400000000000000" pitchFamily="2" charset="-78"/>
            </a:endParaRPr>
          </a:p>
          <a:p>
            <a:pPr algn="just" rtl="1">
              <a:lnSpc>
                <a:spcPct val="150000"/>
              </a:lnSpc>
            </a:pPr>
            <a:endParaRPr lang="fa-IR" sz="2500" b="1" dirty="0">
              <a:solidFill>
                <a:schemeClr val="accent1">
                  <a:lumMod val="75000"/>
                </a:schemeClr>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429183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1524000" y="822112"/>
            <a:ext cx="9144000" cy="720085"/>
          </a:xfrm>
        </p:spPr>
        <p:txBody>
          <a:bodyPr>
            <a:noAutofit/>
          </a:bodyPr>
          <a:lstStyle/>
          <a:p>
            <a:pPr rtl="1"/>
            <a:r>
              <a:rPr lang="fa-IR" sz="40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عوامل خطر غیر قابل اصلاح</a:t>
            </a:r>
            <a:r>
              <a:rPr lang="fa-IR" sz="4800" b="1" dirty="0"/>
              <a:t/>
            </a:r>
            <a:br>
              <a:rPr lang="fa-IR" sz="4800" b="1" dirty="0"/>
            </a:br>
            <a:endParaRPr lang="en-US" sz="4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996287" y="941695"/>
            <a:ext cx="10112991" cy="5158853"/>
          </a:xfrm>
        </p:spPr>
        <p:txBody>
          <a:bodyPr>
            <a:normAutofit/>
          </a:bodyPr>
          <a:lstStyle/>
          <a:p>
            <a:pPr marL="342900" indent="-342900" algn="just" rtl="1">
              <a:lnSpc>
                <a:spcPct val="150000"/>
              </a:lnSpc>
              <a:buFont typeface="Arial" panose="020B0604020202020204" pitchFamily="34" charset="0"/>
              <a:buChar char="•"/>
            </a:pPr>
            <a:r>
              <a:rPr lang="fa-IR" b="1" dirty="0" smtClean="0">
                <a:cs typeface="B Titr" panose="00000700000000000000" pitchFamily="2" charset="-78"/>
              </a:rPr>
              <a:t>زمینه </a:t>
            </a:r>
            <a:r>
              <a:rPr lang="fa-IR" b="1" dirty="0">
                <a:cs typeface="B Titr" panose="00000700000000000000" pitchFamily="2" charset="-78"/>
              </a:rPr>
              <a:t>ی نژادی و </a:t>
            </a:r>
            <a:r>
              <a:rPr lang="fa-IR" b="1" dirty="0" smtClean="0">
                <a:cs typeface="B Titr" panose="00000700000000000000" pitchFamily="2" charset="-78"/>
              </a:rPr>
              <a:t>قومی</a:t>
            </a:r>
          </a:p>
          <a:p>
            <a:pPr algn="just" rtl="1">
              <a:lnSpc>
                <a:spcPct val="150000"/>
              </a:lnSpc>
            </a:pPr>
            <a:r>
              <a:rPr lang="ar-SA" sz="1700" b="1" dirty="0">
                <a:solidFill>
                  <a:schemeClr val="accent1">
                    <a:lumMod val="75000"/>
                  </a:schemeClr>
                </a:solidFill>
                <a:cs typeface="B Nazanin" panose="00000400000000000000" pitchFamily="2" charset="-78"/>
              </a:rPr>
              <a:t>زنان سفیدپوست خطر بالاتری از سرطان پستان را نسبت به زنان آمریکایی آفریقایی تبار دارا هستند و زنان آسیایی تبار، اسپانیایی تبار و بومی آمریکا به طور قابل ملاحظه‌ای خطر پایین تری را در مقایسه با دیگر گروه‌های نژادی و قومی دارند؛ که مقدار زیاد تفاوت در خطر، احتمالا ناشی از تفاوت‌های اقتصادی اجتماعی و هم چنین شیوه‌ی زندگی و عوامل محیطی است</a:t>
            </a:r>
            <a:r>
              <a:rPr lang="en-US" sz="1700" b="1" dirty="0">
                <a:solidFill>
                  <a:schemeClr val="accent1">
                    <a:lumMod val="75000"/>
                  </a:schemeClr>
                </a:solidFill>
                <a:cs typeface="B Nazanin" panose="00000400000000000000" pitchFamily="2" charset="-78"/>
              </a:rPr>
              <a:t>.</a:t>
            </a:r>
            <a:endParaRPr lang="fa-IR" sz="1700" b="1" dirty="0">
              <a:solidFill>
                <a:schemeClr val="accent1">
                  <a:lumMod val="75000"/>
                </a:schemeClr>
              </a:solidFill>
              <a:cs typeface="B Nazanin" panose="00000400000000000000" pitchFamily="2" charset="-78"/>
            </a:endParaRPr>
          </a:p>
          <a:p>
            <a:pPr marL="342900" indent="-342900" algn="just" rtl="1">
              <a:lnSpc>
                <a:spcPct val="150000"/>
              </a:lnSpc>
              <a:buFont typeface="Arial" panose="020B0604020202020204" pitchFamily="34" charset="0"/>
              <a:buChar char="•"/>
            </a:pPr>
            <a:r>
              <a:rPr lang="fa-IR" b="1" dirty="0">
                <a:cs typeface="B Titr" panose="00000700000000000000" pitchFamily="2" charset="-78"/>
              </a:rPr>
              <a:t>وضعیت اقتصادی و اجتماعی بهتر</a:t>
            </a:r>
          </a:p>
          <a:p>
            <a:pPr algn="just" rtl="1">
              <a:lnSpc>
                <a:spcPct val="150000"/>
              </a:lnSpc>
            </a:pPr>
            <a:r>
              <a:rPr lang="ar-SA" sz="1700" b="1" dirty="0">
                <a:solidFill>
                  <a:schemeClr val="accent1">
                    <a:lumMod val="75000"/>
                  </a:schemeClr>
                </a:solidFill>
                <a:cs typeface="B Nazanin" panose="00000400000000000000" pitchFamily="2" charset="-78"/>
              </a:rPr>
              <a:t>خطر سرطان پستان با وضعیت اقتصادی اجتماعی بهتر مرتبط است. </a:t>
            </a:r>
            <a:endParaRPr lang="fa-IR" sz="1700" b="1" dirty="0">
              <a:solidFill>
                <a:schemeClr val="accent1">
                  <a:lumMod val="75000"/>
                </a:schemeClr>
              </a:solidFill>
              <a:cs typeface="B Nazanin" panose="00000400000000000000" pitchFamily="2" charset="-78"/>
            </a:endParaRPr>
          </a:p>
          <a:p>
            <a:pPr marL="342900" indent="-342900" algn="just" rtl="1">
              <a:lnSpc>
                <a:spcPct val="150000"/>
              </a:lnSpc>
              <a:buFont typeface="Arial" panose="020B0604020202020204" pitchFamily="34" charset="0"/>
              <a:buChar char="•"/>
            </a:pPr>
            <a:r>
              <a:rPr lang="fa-IR" b="1" dirty="0">
                <a:cs typeface="B Titr" panose="00000700000000000000" pitchFamily="2" charset="-78"/>
              </a:rPr>
              <a:t>سابقه هیپرپلازی (رشد بیش از حد سلول ها) در پستان</a:t>
            </a:r>
          </a:p>
          <a:p>
            <a:pPr algn="just" rtl="1">
              <a:lnSpc>
                <a:spcPct val="150000"/>
              </a:lnSpc>
            </a:pPr>
            <a:r>
              <a:rPr lang="ar-SA" sz="1600" b="1" dirty="0">
                <a:solidFill>
                  <a:schemeClr val="accent1">
                    <a:lumMod val="75000"/>
                  </a:schemeClr>
                </a:solidFill>
                <a:cs typeface="B Nazanin" panose="00000400000000000000" pitchFamily="2" charset="-78"/>
              </a:rPr>
              <a:t>زنانی که از نظر بافت شناسی دارای یک سابقه قطعی بیماری خوش خیم «پرولیفراتیو» پستان هستند، در معرض افزایش خطر ابتلا به سرطان پستان قرار دارند. بیماری خوش خیم پرولیفراتیو، یک تکثیر غیرعادی سلول‌ها در مجاری و لوبول‌های پستان را شامل می‌شود</a:t>
            </a:r>
            <a:r>
              <a:rPr lang="en-US" sz="1600" b="1" dirty="0">
                <a:solidFill>
                  <a:schemeClr val="accent1">
                    <a:lumMod val="75000"/>
                  </a:schemeClr>
                </a:solidFill>
                <a:cs typeface="B Nazanin" panose="00000400000000000000" pitchFamily="2" charset="-78"/>
              </a:rPr>
              <a:t>.</a:t>
            </a:r>
          </a:p>
        </p:txBody>
      </p:sp>
    </p:spTree>
    <p:extLst>
      <p:ext uri="{BB962C8B-B14F-4D97-AF65-F5344CB8AC3E}">
        <p14:creationId xmlns:p14="http://schemas.microsoft.com/office/powerpoint/2010/main" val="1699847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7800" y="-258763"/>
            <a:ext cx="12369800" cy="7116763"/>
          </a:xfrm>
        </p:spPr>
      </p:pic>
      <p:sp>
        <p:nvSpPr>
          <p:cNvPr id="6" name="Title 5"/>
          <p:cNvSpPr>
            <a:spLocks noGrp="1"/>
          </p:cNvSpPr>
          <p:nvPr>
            <p:ph type="ctrTitle"/>
          </p:nvPr>
        </p:nvSpPr>
        <p:spPr>
          <a:xfrm>
            <a:off x="1687773" y="808464"/>
            <a:ext cx="9144000" cy="720085"/>
          </a:xfrm>
        </p:spPr>
        <p:txBody>
          <a:bodyPr>
            <a:noAutofit/>
          </a:bodyPr>
          <a:lstStyle/>
          <a:p>
            <a:pPr rtl="1"/>
            <a:r>
              <a:rPr lang="fa-IR" sz="40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rPr>
              <a:t>عوامل خطر قابل اصلاح</a:t>
            </a:r>
            <a:r>
              <a:rPr lang="fa-IR" sz="4800" b="1" dirty="0"/>
              <a:t/>
            </a:r>
            <a:br>
              <a:rPr lang="fa-IR" sz="4800" b="1" dirty="0"/>
            </a:br>
            <a:endParaRPr lang="en-US" sz="4800" b="1" dirty="0">
              <a:ln w="6600">
                <a:solidFill>
                  <a:schemeClr val="tx2"/>
                </a:solidFill>
                <a:prstDash val="solid"/>
              </a:ln>
              <a:solidFill>
                <a:schemeClr val="accent1">
                  <a:lumMod val="75000"/>
                </a:schemeClr>
              </a:solidFill>
              <a:effectLst>
                <a:outerShdw dist="38100" dir="2700000" algn="tl" rotWithShape="0">
                  <a:schemeClr val="accent2"/>
                </a:outerShdw>
              </a:effectLst>
              <a:cs typeface="B Jadid" panose="00000700000000000000" pitchFamily="2" charset="-78"/>
            </a:endParaRPr>
          </a:p>
        </p:txBody>
      </p:sp>
      <p:sp>
        <p:nvSpPr>
          <p:cNvPr id="7" name="Subtitle 6"/>
          <p:cNvSpPr>
            <a:spLocks noGrp="1"/>
          </p:cNvSpPr>
          <p:nvPr>
            <p:ph type="subTitle" idx="1"/>
          </p:nvPr>
        </p:nvSpPr>
        <p:spPr>
          <a:xfrm>
            <a:off x="1524000" y="1105469"/>
            <a:ext cx="9144000" cy="4694830"/>
          </a:xfrm>
        </p:spPr>
        <p:txBody>
          <a:bodyPr>
            <a:normAutofit lnSpcReduction="10000"/>
          </a:bodyPr>
          <a:lstStyle/>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نمایه </a:t>
            </a:r>
            <a:r>
              <a:rPr lang="fa-IR" b="1" dirty="0">
                <a:cs typeface="B Nazanin" panose="00000400000000000000" pitchFamily="2" charset="-78"/>
              </a:rPr>
              <a:t>توده بدنی( </a:t>
            </a:r>
            <a:r>
              <a:rPr lang="en-US" b="1" dirty="0">
                <a:cs typeface="B Nazanin" panose="00000400000000000000" pitchFamily="2" charset="-78"/>
              </a:rPr>
              <a:t>BMI</a:t>
            </a:r>
            <a:r>
              <a:rPr lang="fa-IR" b="1" dirty="0">
                <a:cs typeface="B Nazanin" panose="00000400000000000000" pitchFamily="2" charset="-78"/>
              </a:rPr>
              <a:t>)بالای 30</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مصرف </a:t>
            </a:r>
            <a:r>
              <a:rPr lang="fa-IR" b="1" dirty="0">
                <a:cs typeface="B Nazanin" panose="00000400000000000000" pitchFamily="2" charset="-78"/>
              </a:rPr>
              <a:t>الکل و دخانیات</a:t>
            </a:r>
          </a:p>
          <a:p>
            <a:pPr marL="342900" indent="-342900" algn="just" rtl="1">
              <a:lnSpc>
                <a:spcPct val="150000"/>
              </a:lnSpc>
              <a:buFont typeface="Arial" panose="020B0604020202020204" pitchFamily="34" charset="0"/>
              <a:buChar char="•"/>
            </a:pPr>
            <a:r>
              <a:rPr lang="fa-IR" sz="2800" b="1" u="sng" dirty="0" smtClean="0">
                <a:cs typeface="B Nazanin" panose="00000400000000000000" pitchFamily="2" charset="-78"/>
              </a:rPr>
              <a:t>سن </a:t>
            </a:r>
            <a:r>
              <a:rPr lang="fa-IR" sz="2800" b="1" u="sng" dirty="0">
                <a:cs typeface="B Nazanin" panose="00000400000000000000" pitchFamily="2" charset="-78"/>
              </a:rPr>
              <a:t>بالای مادر در زمان اولین زایمان</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مواجهه </a:t>
            </a:r>
            <a:r>
              <a:rPr lang="fa-IR" b="1" dirty="0">
                <a:cs typeface="B Nazanin" panose="00000400000000000000" pitchFamily="2" charset="-78"/>
              </a:rPr>
              <a:t>با اشعه برای درمان سرطان در گذشته</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قرهای </a:t>
            </a:r>
            <a:r>
              <a:rPr lang="fa-IR" b="1" dirty="0">
                <a:cs typeface="B Nazanin" panose="00000400000000000000" pitchFamily="2" charset="-78"/>
              </a:rPr>
              <a:t>ضد بارداری خوراکی</a:t>
            </a: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هورمون </a:t>
            </a:r>
            <a:r>
              <a:rPr lang="fa-IR" b="1" dirty="0">
                <a:cs typeface="B Nazanin" panose="00000400000000000000" pitchFamily="2" charset="-78"/>
              </a:rPr>
              <a:t>درمانی جایگزین پس از یائسگی </a:t>
            </a:r>
            <a:r>
              <a:rPr lang="en-US" b="1" dirty="0">
                <a:cs typeface="B Nazanin" panose="00000400000000000000" pitchFamily="2" charset="-78"/>
              </a:rPr>
              <a:t>HRT)</a:t>
            </a:r>
            <a:r>
              <a:rPr lang="fa-IR" b="1" dirty="0">
                <a:cs typeface="B Nazanin" panose="00000400000000000000" pitchFamily="2" charset="-78"/>
              </a:rPr>
              <a:t>)</a:t>
            </a:r>
            <a:endParaRPr lang="en-US" b="1" dirty="0">
              <a:cs typeface="B Nazanin" panose="00000400000000000000" pitchFamily="2" charset="-78"/>
            </a:endParaRPr>
          </a:p>
          <a:p>
            <a:pPr marL="342900" indent="-342900" algn="just" rtl="1">
              <a:lnSpc>
                <a:spcPct val="150000"/>
              </a:lnSpc>
              <a:buFont typeface="Arial" panose="020B0604020202020204" pitchFamily="34" charset="0"/>
              <a:buChar char="•"/>
            </a:pPr>
            <a:r>
              <a:rPr lang="fa-IR" b="1" dirty="0" smtClean="0">
                <a:cs typeface="B Nazanin" panose="00000400000000000000" pitchFamily="2" charset="-78"/>
              </a:rPr>
              <a:t>مصرف </a:t>
            </a:r>
            <a:r>
              <a:rPr lang="fa-IR" b="1" dirty="0">
                <a:cs typeface="B Nazanin" panose="00000400000000000000" pitchFamily="2" charset="-78"/>
              </a:rPr>
              <a:t>بالای چربی های اشباع شده</a:t>
            </a:r>
          </a:p>
        </p:txBody>
      </p:sp>
    </p:spTree>
    <p:extLst>
      <p:ext uri="{BB962C8B-B14F-4D97-AF65-F5344CB8AC3E}">
        <p14:creationId xmlns:p14="http://schemas.microsoft.com/office/powerpoint/2010/main" val="2800758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1557</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 Jadid</vt:lpstr>
      <vt:lpstr>B Nazanin</vt:lpstr>
      <vt:lpstr>B Titr</vt:lpstr>
      <vt:lpstr>Calibri</vt:lpstr>
      <vt:lpstr>Calibri Light</vt:lpstr>
      <vt:lpstr>Times New Roman</vt:lpstr>
      <vt:lpstr>Wingdings</vt:lpstr>
      <vt:lpstr>Office Theme</vt:lpstr>
      <vt:lpstr>PowerPoint Presentation</vt:lpstr>
      <vt:lpstr>پویش غربالگری سرطان پستان  </vt:lpstr>
      <vt:lpstr>PowerPoint Presentation</vt:lpstr>
      <vt:lpstr>PowerPoint Presentation</vt:lpstr>
      <vt:lpstr>اصول خود مراقبتی برای پیشگیری و تشخیص زودهنگام سرطان پستان</vt:lpstr>
      <vt:lpstr>عوامل خطر سرطان پستان و پیشگیری از آن </vt:lpstr>
      <vt:lpstr>عوامل خطر غیر قابل اصلاح </vt:lpstr>
      <vt:lpstr>عوامل خطر غیر قابل اصلاح </vt:lpstr>
      <vt:lpstr>عوامل خطر قابل اصلاح </vt:lpstr>
      <vt:lpstr>بر مبنای عوامل خطری كه در بالا گفته شد، مهمترین توصیه های خود مراقبتی برای پیشگیری از سرطان پستان عبارتند از:</vt:lpstr>
      <vt:lpstr>شیوه های تشخیص زودهنگام و غربالگری سرطان پستان</vt:lpstr>
      <vt:lpstr>مراحل انجام معاینه فردی عبارتند از:</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مريم حسني</dc:creator>
  <cp:lastModifiedBy>زهرا سلطانی نوروزی</cp:lastModifiedBy>
  <cp:revision>138</cp:revision>
  <dcterms:created xsi:type="dcterms:W3CDTF">2023-06-11T05:32:09Z</dcterms:created>
  <dcterms:modified xsi:type="dcterms:W3CDTF">2024-11-05T06:34:33Z</dcterms:modified>
</cp:coreProperties>
</file>